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1"/>
  </p:notesMasterIdLst>
  <p:handoutMasterIdLst>
    <p:handoutMasterId r:id="rId22"/>
  </p:handoutMasterIdLst>
  <p:sldIdLst>
    <p:sldId id="256" r:id="rId2"/>
    <p:sldId id="290" r:id="rId3"/>
    <p:sldId id="348" r:id="rId4"/>
    <p:sldId id="308" r:id="rId5"/>
    <p:sldId id="295" r:id="rId6"/>
    <p:sldId id="320" r:id="rId7"/>
    <p:sldId id="318" r:id="rId8"/>
    <p:sldId id="285" r:id="rId9"/>
    <p:sldId id="301" r:id="rId10"/>
    <p:sldId id="298" r:id="rId11"/>
    <p:sldId id="304" r:id="rId12"/>
    <p:sldId id="296" r:id="rId13"/>
    <p:sldId id="349" r:id="rId14"/>
    <p:sldId id="317" r:id="rId15"/>
    <p:sldId id="346" r:id="rId16"/>
    <p:sldId id="287" r:id="rId17"/>
    <p:sldId id="315" r:id="rId18"/>
    <p:sldId id="350" r:id="rId19"/>
    <p:sldId id="323" r:id="rId20"/>
  </p:sldIdLst>
  <p:sldSz cx="9144000" cy="6858000" type="screen4x3"/>
  <p:notesSz cx="9236075"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200B3"/>
    <a:srgbClr val="DA00D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8271" autoAdjust="0"/>
    <p:restoredTop sz="86695" autoAdjust="0"/>
  </p:normalViewPr>
  <p:slideViewPr>
    <p:cSldViewPr snapToGrid="0" snapToObjects="1">
      <p:cViewPr>
        <p:scale>
          <a:sx n="75" d="100"/>
          <a:sy n="75" d="100"/>
        </p:scale>
        <p:origin x="-1920" y="-105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0"/>
            <a:ext cx="4002299" cy="350520"/>
          </a:xfrm>
          <a:prstGeom prst="rect">
            <a:avLst/>
          </a:prstGeom>
        </p:spPr>
        <p:txBody>
          <a:bodyPr vert="horz" lIns="92830" tIns="46415" rIns="92830" bIns="46415" rtlCol="0"/>
          <a:lstStyle>
            <a:lvl1pPr algn="r">
              <a:defRPr sz="1200"/>
            </a:lvl1pPr>
          </a:lstStyle>
          <a:p>
            <a:fld id="{436F5E1A-644F-44A3-96FE-A81FED02DE08}" type="datetimeFigureOut">
              <a:rPr lang="en-US" smtClean="0"/>
              <a:pPr/>
              <a:t>3/23/11</a:t>
            </a:fld>
            <a:endParaRPr lang="en-US"/>
          </a:p>
        </p:txBody>
      </p:sp>
      <p:sp>
        <p:nvSpPr>
          <p:cNvPr id="4" name="Footer Placeholder 3"/>
          <p:cNvSpPr>
            <a:spLocks noGrp="1"/>
          </p:cNvSpPr>
          <p:nvPr>
            <p:ph type="ftr" sz="quarter" idx="2"/>
          </p:nvPr>
        </p:nvSpPr>
        <p:spPr>
          <a:xfrm>
            <a:off x="0" y="6658664"/>
            <a:ext cx="4002299" cy="350520"/>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0520"/>
          </a:xfrm>
          <a:prstGeom prst="rect">
            <a:avLst/>
          </a:prstGeom>
        </p:spPr>
        <p:txBody>
          <a:bodyPr vert="horz" lIns="92830" tIns="46415" rIns="92830" bIns="46415" rtlCol="0" anchor="b"/>
          <a:lstStyle>
            <a:lvl1pPr algn="r">
              <a:defRPr sz="1200"/>
            </a:lvl1pPr>
          </a:lstStyle>
          <a:p>
            <a:fld id="{4973770A-2026-4DDF-A249-AEE9CEA6682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fld id="{11FA374B-3E3F-594C-8EA4-979604802711}" type="datetimeFigureOut">
              <a:rPr lang="en-US" smtClean="0"/>
              <a:pPr/>
              <a:t>3/23/11</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lIns="92830" tIns="46415" rIns="92830" bIns="46415" rtlCol="0" anchor="b"/>
          <a:lstStyle>
            <a:lvl1pPr algn="r">
              <a:defRPr sz="1200"/>
            </a:lvl1pPr>
          </a:lstStyle>
          <a:p>
            <a:fld id="{6DCDEE5B-A62B-9C46-B40D-97A701D3CC8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May be more intuitive for researchers without ontology/</a:t>
            </a:r>
            <a:r>
              <a:rPr lang="en-US" b="0" baseline="0" dirty="0" err="1" smtClean="0"/>
              <a:t>curation</a:t>
            </a:r>
            <a:r>
              <a:rPr lang="en-US" b="0" baseline="0" dirty="0" smtClean="0"/>
              <a:t> experience to select a Material Vs Data service first? (good for eagle-I where those annotating data will not be curators/</a:t>
            </a:r>
            <a:r>
              <a:rPr lang="en-US" b="0" baseline="0" dirty="0" err="1" smtClean="0"/>
              <a:t>onotolgists</a:t>
            </a:r>
            <a:r>
              <a:rPr lang="en-US" b="0" baseline="0" dirty="0" smtClean="0"/>
              <a:t>.</a:t>
            </a:r>
          </a:p>
          <a:p>
            <a:endParaRPr lang="en-US" b="1" baseline="0" dirty="0" smtClean="0"/>
          </a:p>
          <a:p>
            <a:endParaRPr lang="en-US" b="1" baseline="0" dirty="0" smtClean="0"/>
          </a:p>
          <a:p>
            <a:endParaRPr lang="en-US" b="1" baseline="0" dirty="0" smtClean="0"/>
          </a:p>
          <a:p>
            <a:r>
              <a:rPr lang="en-US" b="1" baseline="0" dirty="0" smtClean="0"/>
              <a:t>*** analysis gives data ABOUT input</a:t>
            </a:r>
            <a:r>
              <a:rPr lang="en-US" baseline="0" dirty="0" smtClean="0"/>
              <a:t>.  </a:t>
            </a:r>
            <a:r>
              <a:rPr lang="en-US" b="1" baseline="0" dirty="0" smtClean="0"/>
              <a:t>This is what sets it apart from processing, </a:t>
            </a:r>
            <a:r>
              <a:rPr lang="en-US" baseline="0" dirty="0" smtClean="0"/>
              <a:t>which processes some input into a transformed version of the input as output . . . but there is no </a:t>
            </a:r>
            <a:r>
              <a:rPr lang="en-US" baseline="0" dirty="0" err="1" smtClean="0"/>
              <a:t>aboutness</a:t>
            </a:r>
            <a:r>
              <a:rPr lang="en-US" baseline="0" dirty="0" smtClean="0"/>
              <a:t>.  So Data transformation is indeed a processing, because it returns data from data, but that data is not ABOUT the input data, it IS the input data in a different form (just like the output of material processing IS the input just in a different form).    However, </a:t>
            </a:r>
            <a:r>
              <a:rPr lang="en-US" b="1" baseline="0" dirty="0" smtClean="0"/>
              <a:t>ONLY PROBLEM</a:t>
            </a:r>
            <a:r>
              <a:rPr lang="en-US" baseline="0" dirty="0" smtClean="0"/>
              <a:t> is that  “Processing Service” seems vague and unclear/unintuitive</a:t>
            </a:r>
          </a:p>
          <a:p>
            <a:endParaRPr lang="en-US" baseline="0" dirty="0" smtClean="0"/>
          </a:p>
          <a:p>
            <a:r>
              <a:rPr lang="en-US" baseline="0" dirty="0" smtClean="0"/>
              <a:t>Processing subsumes production and modification</a:t>
            </a:r>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633371" lvl="1" indent="-111203">
              <a:buFont typeface="Arial" pitchFamily="34" charset="0"/>
              <a:buChar char="•"/>
            </a:pPr>
            <a:endParaRPr lang="en-US" sz="2000" dirty="0" smtClean="0"/>
          </a:p>
          <a:p>
            <a:pPr marL="633371" lvl="1" indent="-111203">
              <a:buFont typeface="Arial" pitchFamily="34" charset="0"/>
              <a:buChar char="•"/>
            </a:pPr>
            <a:endParaRPr lang="en-US" sz="2000" dirty="0" smtClean="0"/>
          </a:p>
          <a:p>
            <a:pPr marL="633371" lvl="1" indent="-111203">
              <a:buFont typeface="Arial" pitchFamily="34" charset="0"/>
              <a:buChar char="•"/>
            </a:pPr>
            <a:r>
              <a:rPr lang="en-US" sz="2000" dirty="0" smtClean="0"/>
              <a:t> Note that these classes can subsume classes from multiple process-based  categories</a:t>
            </a:r>
          </a:p>
          <a:p>
            <a:pPr marL="1039502" lvl="2" indent="-111203">
              <a:buFont typeface="Arial" pitchFamily="34" charset="0"/>
              <a:buChar char="•"/>
            </a:pPr>
            <a:r>
              <a:rPr lang="en-US" sz="1800" dirty="0" smtClean="0"/>
              <a:t>For ex , ‘Flow </a:t>
            </a:r>
            <a:r>
              <a:rPr lang="en-US" sz="1800" dirty="0" err="1" smtClean="0"/>
              <a:t>Cytometry</a:t>
            </a:r>
            <a:r>
              <a:rPr lang="en-US" sz="1800" dirty="0" smtClean="0"/>
              <a:t> Services’ can include </a:t>
            </a:r>
            <a:r>
              <a:rPr lang="en-US" sz="1800" u="sng" dirty="0" smtClean="0"/>
              <a:t>Material Processing</a:t>
            </a:r>
            <a:r>
              <a:rPr lang="en-US" sz="1800" dirty="0" smtClean="0"/>
              <a:t> services,     </a:t>
            </a:r>
            <a:r>
              <a:rPr lang="en-US" sz="1800" u="sng" dirty="0" smtClean="0"/>
              <a:t>Material Analysis</a:t>
            </a:r>
            <a:r>
              <a:rPr lang="en-US" sz="1800" dirty="0" smtClean="0"/>
              <a:t> service, </a:t>
            </a:r>
            <a:r>
              <a:rPr lang="en-US" sz="1800" u="sng" dirty="0" smtClean="0"/>
              <a:t>Training</a:t>
            </a:r>
            <a:r>
              <a:rPr lang="en-US" sz="1800" dirty="0" smtClean="0"/>
              <a:t> services, </a:t>
            </a:r>
            <a:r>
              <a:rPr lang="en-US" sz="1800" u="sng" dirty="0" smtClean="0"/>
              <a:t>Support</a:t>
            </a:r>
            <a:r>
              <a:rPr lang="en-US" sz="1800" dirty="0" smtClean="0"/>
              <a:t> Services, etc.</a:t>
            </a:r>
          </a:p>
          <a:p>
            <a:pPr marL="0" lvl="1" defTabSz="464149">
              <a:defRPr/>
            </a:pPr>
            <a:endParaRPr lang="en-US" sz="2000" dirty="0" smtClean="0"/>
          </a:p>
          <a:p>
            <a:pPr marL="0" lvl="1" defTabSz="464149">
              <a:defRPr/>
            </a:pPr>
            <a:endParaRPr lang="en-US" sz="2000" dirty="0" smtClean="0"/>
          </a:p>
          <a:p>
            <a:pPr marL="0" lvl="1" defTabSz="464149">
              <a:defRPr/>
            </a:pPr>
            <a:r>
              <a:rPr lang="en-US" sz="2000" dirty="0" smtClean="0"/>
              <a:t>These equivalent classes will align when possible with domain-based categories used by core service databases such as ABRF, VGN, Harvard Catalyst Cores</a:t>
            </a:r>
          </a:p>
          <a:p>
            <a:pPr rtl="0" eaLnBrk="1" latinLnBrk="0" hangingPunct="1"/>
            <a:endParaRPr lang="en-US" dirty="0" smtClean="0"/>
          </a:p>
          <a:p>
            <a:pPr marL="0" lvl="1" defTabSz="464149">
              <a:defRPr/>
            </a:pPr>
            <a:r>
              <a:rPr lang="en-US" sz="2000" dirty="0" smtClean="0"/>
              <a:t>Note that such domain/application-based classes are already needed to annotate instances of service offerings of a more general/vague nature already captured in eagle-i, such as ‘Flow </a:t>
            </a:r>
            <a:r>
              <a:rPr lang="en-US" sz="2000" dirty="0" err="1" smtClean="0"/>
              <a:t>Cytometry</a:t>
            </a:r>
            <a:r>
              <a:rPr lang="en-US" sz="2000" dirty="0" smtClean="0"/>
              <a:t> Services’, (Harvard)  ‘Molecular Biology Services’ (Puerto Rico)</a:t>
            </a:r>
          </a:p>
          <a:p>
            <a:pPr rtl="0" eaLnBrk="1" latinLnBrk="0" hangingPunct="1"/>
            <a:endParaRPr lang="en-US" dirty="0" smtClean="0"/>
          </a:p>
          <a:p>
            <a:pPr rtl="0" eaLnBrk="1" latinLnBrk="0" hangingPunct="1"/>
            <a:endParaRPr lang="en-US" dirty="0" smtClean="0"/>
          </a:p>
          <a:p>
            <a:pPr rtl="0" eaLnBrk="1" latinLnBrk="0" hangingPunct="1"/>
            <a:r>
              <a:rPr lang="en-US" dirty="0" smtClean="0"/>
              <a:t>Note that classification of flow </a:t>
            </a:r>
            <a:r>
              <a:rPr lang="en-US" dirty="0" err="1" smtClean="0"/>
              <a:t>cytometry</a:t>
            </a:r>
            <a:r>
              <a:rPr lang="en-US" dirty="0" smtClean="0"/>
              <a:t> service as detailed above will require (technique-based) device hierarchy classification . . . </a:t>
            </a:r>
            <a:r>
              <a:rPr lang="en-US" dirty="0" err="1" smtClean="0"/>
              <a:t>ie</a:t>
            </a:r>
            <a:r>
              <a:rPr lang="en-US" dirty="0" smtClean="0"/>
              <a:t> grouping  all flow </a:t>
            </a:r>
            <a:r>
              <a:rPr lang="en-US" dirty="0" err="1" smtClean="0"/>
              <a:t>cytometry</a:t>
            </a:r>
            <a:r>
              <a:rPr lang="en-US" dirty="0" smtClean="0"/>
              <a:t>-associated devices together in the device branch of OBI</a:t>
            </a:r>
          </a:p>
          <a:p>
            <a:pPr rtl="0" eaLnBrk="1" latinLnBrk="0" hangingPunct="1"/>
            <a:endParaRPr lang="en-US" dirty="0" smtClean="0"/>
          </a:p>
          <a:p>
            <a:pPr rtl="0" eaLnBrk="1" latinLnBrk="0" hangingPunct="1"/>
            <a:r>
              <a:rPr lang="en-US" dirty="0" smtClean="0"/>
              <a:t>An alternative (and more aligned with OBI) approach for ‘flow </a:t>
            </a:r>
            <a:r>
              <a:rPr lang="en-US" dirty="0" err="1" smtClean="0"/>
              <a:t>cytometry</a:t>
            </a:r>
            <a:r>
              <a:rPr lang="en-US" dirty="0" smtClean="0"/>
              <a:t> service’ is : ‘service’ and </a:t>
            </a:r>
            <a:r>
              <a:rPr lang="en-US" i="1" dirty="0" smtClean="0"/>
              <a:t>realizes </a:t>
            </a:r>
            <a:r>
              <a:rPr lang="en-US" dirty="0" smtClean="0"/>
              <a:t>some (‘function’ and </a:t>
            </a:r>
            <a:r>
              <a:rPr lang="en-US" i="1" dirty="0" err="1" smtClean="0"/>
              <a:t>inheres_in</a:t>
            </a:r>
            <a:r>
              <a:rPr lang="en-US" dirty="0" smtClean="0"/>
              <a:t>  some  ‘flow </a:t>
            </a:r>
            <a:r>
              <a:rPr lang="en-US" dirty="0" err="1" smtClean="0"/>
              <a:t>cytometry</a:t>
            </a:r>
            <a:r>
              <a:rPr lang="en-US" dirty="0" smtClean="0"/>
              <a:t> device’)</a:t>
            </a:r>
          </a:p>
          <a:p>
            <a:endParaRPr lang="en-US" dirty="0" smtClean="0"/>
          </a:p>
          <a:p>
            <a:r>
              <a:rPr lang="en-US" dirty="0" smtClean="0"/>
              <a:t>Question : if a process realizes a function/role that inheres in some material entity, can it be inferred that the material entity </a:t>
            </a:r>
            <a:r>
              <a:rPr lang="en-US" i="1" dirty="0" err="1" smtClean="0"/>
              <a:t>participates_in</a:t>
            </a:r>
            <a:r>
              <a:rPr lang="en-US" i="0" baseline="0" dirty="0" smtClean="0"/>
              <a:t> the process?  If so, is a </a:t>
            </a:r>
            <a:r>
              <a:rPr lang="en-US" i="0" baseline="0" dirty="0" err="1" smtClean="0"/>
              <a:t>reasoner</a:t>
            </a:r>
            <a:r>
              <a:rPr lang="en-US" i="0" baseline="0" dirty="0" smtClean="0"/>
              <a:t> configured to infer this and classify an ontology accordingly?  </a:t>
            </a:r>
          </a:p>
          <a:p>
            <a:r>
              <a:rPr lang="en-US" i="0" baseline="0" dirty="0" smtClean="0"/>
              <a:t>For ex, if flow </a:t>
            </a:r>
            <a:r>
              <a:rPr lang="en-US" i="0" baseline="0" dirty="0" err="1" smtClean="0"/>
              <a:t>cytometry</a:t>
            </a:r>
            <a:r>
              <a:rPr lang="en-US" i="0" baseline="0" dirty="0" smtClean="0"/>
              <a:t> service were defined using the participates in relation, and there were some service process that realizes a function inhering in some flow </a:t>
            </a:r>
            <a:r>
              <a:rPr lang="en-US" i="0" baseline="0" dirty="0" err="1" smtClean="0"/>
              <a:t>cytometry</a:t>
            </a:r>
            <a:r>
              <a:rPr lang="en-US" i="0" baseline="0" dirty="0" smtClean="0"/>
              <a:t> device, would the </a:t>
            </a:r>
            <a:r>
              <a:rPr lang="en-US" i="0" baseline="0" dirty="0" err="1" smtClean="0"/>
              <a:t>reasoner</a:t>
            </a:r>
            <a:r>
              <a:rPr lang="en-US" i="0" baseline="0" dirty="0" smtClean="0"/>
              <a:t> classify this service as a flow </a:t>
            </a:r>
            <a:r>
              <a:rPr lang="en-US" i="0" baseline="0" dirty="0" err="1" smtClean="0"/>
              <a:t>cytometry</a:t>
            </a:r>
            <a:r>
              <a:rPr lang="en-US" i="0" baseline="0" dirty="0" smtClean="0"/>
              <a:t> service? </a:t>
            </a:r>
          </a:p>
          <a:p>
            <a:endParaRPr lang="en-US" i="0" baseline="0" dirty="0" smtClean="0"/>
          </a:p>
          <a:p>
            <a:pPr marL="0" lvl="1" defTabSz="464149">
              <a:defRPr/>
            </a:pPr>
            <a:r>
              <a:rPr lang="en-US" i="0" baseline="0" dirty="0" smtClean="0"/>
              <a:t>Question : </a:t>
            </a:r>
            <a:r>
              <a:rPr lang="en-US" sz="2000" dirty="0" smtClean="0"/>
              <a:t>Will equivalent classes allow for (1) class-based </a:t>
            </a:r>
            <a:r>
              <a:rPr lang="en-US" sz="2000" dirty="0" err="1" smtClean="0"/>
              <a:t>inferencing</a:t>
            </a:r>
            <a:r>
              <a:rPr lang="en-US" sz="2000" dirty="0" smtClean="0"/>
              <a:t> such that appropriately defined asserted classes are subsumed by our domain/application based equivalent classes asserted classes (for ex, a cell sorting service that is defined to </a:t>
            </a:r>
            <a:r>
              <a:rPr lang="en-US" sz="2000" i="1" dirty="0" err="1" smtClean="0"/>
              <a:t>have_participant</a:t>
            </a:r>
            <a:r>
              <a:rPr lang="en-US" sz="2000" dirty="0" smtClean="0"/>
              <a:t> some flow </a:t>
            </a:r>
            <a:r>
              <a:rPr lang="en-US" sz="2000" dirty="0" err="1" smtClean="0"/>
              <a:t>cytometer</a:t>
            </a:r>
            <a:r>
              <a:rPr lang="en-US" sz="2000" dirty="0" smtClean="0"/>
              <a:t>),  as well as (2) instance based classification (which can occur only if appropriate attributes of instances are recorded – for ex instruments associated with the service)</a:t>
            </a:r>
          </a:p>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2" defTabSz="464149">
              <a:defRPr/>
            </a:pPr>
            <a:endParaRPr lang="en-US" sz="1800" dirty="0" smtClean="0"/>
          </a:p>
          <a:p>
            <a:pPr marL="0" lvl="2" defTabSz="464149">
              <a:defRPr/>
            </a:pPr>
            <a:endParaRPr lang="en-US" sz="1800" dirty="0" smtClean="0"/>
          </a:p>
          <a:p>
            <a:pPr marL="0" lvl="2" defTabSz="464149">
              <a:defRPr/>
            </a:pPr>
            <a:endParaRPr lang="en-US" sz="1800" dirty="0" smtClean="0"/>
          </a:p>
          <a:p>
            <a:pPr marL="0" lvl="2" defTabSz="464149">
              <a:defRPr/>
            </a:pPr>
            <a:endParaRPr lang="en-US" sz="1800" dirty="0" smtClean="0"/>
          </a:p>
          <a:p>
            <a:pPr marL="0" lvl="2" defTabSz="464149">
              <a:defRPr/>
            </a:pPr>
            <a:r>
              <a:rPr lang="en-US" sz="1800" dirty="0" smtClean="0"/>
              <a:t>Example : ‘crystallography service’ – ‘service’ and </a:t>
            </a:r>
            <a:r>
              <a:rPr lang="en-US" sz="1800" i="1" dirty="0" smtClean="0"/>
              <a:t>realizes </a:t>
            </a:r>
            <a:r>
              <a:rPr lang="en-US" sz="1800" dirty="0" smtClean="0"/>
              <a:t>some (</a:t>
            </a:r>
            <a:r>
              <a:rPr lang="en-US" sz="1800" i="1" dirty="0" smtClean="0"/>
              <a:t>‘</a:t>
            </a:r>
            <a:r>
              <a:rPr lang="en-US" sz="1800" dirty="0" smtClean="0"/>
              <a:t>objective specification’ and</a:t>
            </a:r>
            <a:r>
              <a:rPr lang="en-US" sz="1800" i="1" dirty="0" smtClean="0"/>
              <a:t> about </a:t>
            </a:r>
            <a:r>
              <a:rPr lang="en-US" sz="1800" dirty="0" smtClean="0"/>
              <a:t>some crystallography subject area )</a:t>
            </a:r>
          </a:p>
          <a:p>
            <a:pPr rtl="0" eaLnBrk="1" latinLnBrk="0" hangingPunct="1"/>
            <a:endParaRPr lang="en-US" dirty="0" smtClean="0"/>
          </a:p>
          <a:p>
            <a:pPr rtl="0" eaLnBrk="1" latinLnBrk="0" hangingPunct="1"/>
            <a:r>
              <a:rPr lang="en-US" dirty="0" smtClean="0"/>
              <a:t>Note that classification of flow </a:t>
            </a:r>
            <a:r>
              <a:rPr lang="en-US" dirty="0" err="1" smtClean="0"/>
              <a:t>cytometry</a:t>
            </a:r>
            <a:r>
              <a:rPr lang="en-US" dirty="0" smtClean="0"/>
              <a:t> service as detailed above will require (technique-based) device hierarchy classification . . . </a:t>
            </a:r>
            <a:r>
              <a:rPr lang="en-US" dirty="0" err="1" smtClean="0"/>
              <a:t>ie</a:t>
            </a:r>
            <a:r>
              <a:rPr lang="en-US" dirty="0" smtClean="0"/>
              <a:t> grouping  all flow </a:t>
            </a:r>
            <a:r>
              <a:rPr lang="en-US" dirty="0" err="1" smtClean="0"/>
              <a:t>cytometry</a:t>
            </a:r>
            <a:r>
              <a:rPr lang="en-US" dirty="0" smtClean="0"/>
              <a:t>-associated devices together in the device branch of OBI</a:t>
            </a:r>
          </a:p>
          <a:p>
            <a:pPr rtl="0" eaLnBrk="1" latinLnBrk="0" hangingPunct="1"/>
            <a:endParaRPr lang="en-US" dirty="0" smtClean="0"/>
          </a:p>
          <a:p>
            <a:pPr rtl="0" eaLnBrk="1" latinLnBrk="0" hangingPunct="1"/>
            <a:r>
              <a:rPr lang="en-US" dirty="0" smtClean="0"/>
              <a:t>An alternative (and more aligned with OBI) approach for ‘flow </a:t>
            </a:r>
            <a:r>
              <a:rPr lang="en-US" dirty="0" err="1" smtClean="0"/>
              <a:t>cytometry</a:t>
            </a:r>
            <a:r>
              <a:rPr lang="en-US" dirty="0" smtClean="0"/>
              <a:t> service’ is : ‘service’ and </a:t>
            </a:r>
            <a:r>
              <a:rPr lang="en-US" i="1" dirty="0" smtClean="0"/>
              <a:t>realizes </a:t>
            </a:r>
            <a:r>
              <a:rPr lang="en-US" dirty="0" smtClean="0"/>
              <a:t>some (‘function’ and </a:t>
            </a:r>
            <a:r>
              <a:rPr lang="en-US" i="1" dirty="0" err="1" smtClean="0"/>
              <a:t>inheres_in</a:t>
            </a:r>
            <a:r>
              <a:rPr lang="en-US" dirty="0" smtClean="0"/>
              <a:t>  some  ‘flow </a:t>
            </a:r>
            <a:r>
              <a:rPr lang="en-US" dirty="0" err="1" smtClean="0"/>
              <a:t>cytometry</a:t>
            </a:r>
            <a:r>
              <a:rPr lang="en-US" dirty="0" smtClean="0"/>
              <a:t> device’)</a:t>
            </a:r>
          </a:p>
          <a:p>
            <a:endParaRPr lang="en-US" dirty="0" smtClean="0"/>
          </a:p>
          <a:p>
            <a:r>
              <a:rPr lang="en-US" dirty="0" smtClean="0"/>
              <a:t>Question : if a process realizes a function/role that inheres in some material entity, can it be inferred that the material entity </a:t>
            </a:r>
            <a:r>
              <a:rPr lang="en-US" i="1" dirty="0" err="1" smtClean="0"/>
              <a:t>participates_in</a:t>
            </a:r>
            <a:r>
              <a:rPr lang="en-US" i="0" baseline="0" dirty="0" smtClean="0"/>
              <a:t> the process?  If so, is a </a:t>
            </a:r>
            <a:r>
              <a:rPr lang="en-US" i="0" baseline="0" dirty="0" err="1" smtClean="0"/>
              <a:t>reasoner</a:t>
            </a:r>
            <a:r>
              <a:rPr lang="en-US" i="0" baseline="0" dirty="0" smtClean="0"/>
              <a:t> configured to infer this and classify an ontology accordingly?  </a:t>
            </a:r>
          </a:p>
          <a:p>
            <a:r>
              <a:rPr lang="en-US" i="0" baseline="0" dirty="0" smtClean="0"/>
              <a:t>For ex, if flow </a:t>
            </a:r>
            <a:r>
              <a:rPr lang="en-US" i="0" baseline="0" dirty="0" err="1" smtClean="0"/>
              <a:t>cytometry</a:t>
            </a:r>
            <a:r>
              <a:rPr lang="en-US" i="0" baseline="0" dirty="0" smtClean="0"/>
              <a:t> service were defined using the participates in relation, and there were some service process that realizes a function inhering in some flow </a:t>
            </a:r>
            <a:r>
              <a:rPr lang="en-US" i="0" baseline="0" dirty="0" err="1" smtClean="0"/>
              <a:t>cytometry</a:t>
            </a:r>
            <a:r>
              <a:rPr lang="en-US" i="0" baseline="0" dirty="0" smtClean="0"/>
              <a:t> device, would the </a:t>
            </a:r>
            <a:r>
              <a:rPr lang="en-US" i="0" baseline="0" dirty="0" err="1" smtClean="0"/>
              <a:t>reasoner</a:t>
            </a:r>
            <a:r>
              <a:rPr lang="en-US" i="0" baseline="0" dirty="0" smtClean="0"/>
              <a:t> classify this service as a flow </a:t>
            </a:r>
            <a:r>
              <a:rPr lang="en-US" i="0" baseline="0" dirty="0" err="1" smtClean="0"/>
              <a:t>cytometry</a:t>
            </a:r>
            <a:r>
              <a:rPr lang="en-US" i="0" baseline="0" dirty="0" smtClean="0"/>
              <a:t> service? </a:t>
            </a:r>
          </a:p>
          <a:p>
            <a:endParaRPr lang="en-US" i="0" baseline="0" dirty="0" smtClean="0"/>
          </a:p>
          <a:p>
            <a:pPr marL="0" lvl="1" defTabSz="464149">
              <a:defRPr/>
            </a:pPr>
            <a:r>
              <a:rPr lang="en-US" i="0" baseline="0" dirty="0" smtClean="0"/>
              <a:t>Question : </a:t>
            </a:r>
            <a:r>
              <a:rPr lang="en-US" sz="2000" dirty="0" smtClean="0"/>
              <a:t>Will equivalent classes allow for (1) class-based </a:t>
            </a:r>
            <a:r>
              <a:rPr lang="en-US" sz="2000" dirty="0" err="1" smtClean="0"/>
              <a:t>inferencing</a:t>
            </a:r>
            <a:r>
              <a:rPr lang="en-US" sz="2000" dirty="0" smtClean="0"/>
              <a:t> such that appropriately defined asserted classes are subsumed by our domain/application based equivalent classes asserted classes (for ex, a cell sorting service that is defined to </a:t>
            </a:r>
            <a:r>
              <a:rPr lang="en-US" sz="2000" i="1" dirty="0" err="1" smtClean="0"/>
              <a:t>have_participant</a:t>
            </a:r>
            <a:r>
              <a:rPr lang="en-US" sz="2000" dirty="0" smtClean="0"/>
              <a:t> some flow </a:t>
            </a:r>
            <a:r>
              <a:rPr lang="en-US" sz="2000" dirty="0" err="1" smtClean="0"/>
              <a:t>cytometer</a:t>
            </a:r>
            <a:r>
              <a:rPr lang="en-US" sz="2000" dirty="0" smtClean="0"/>
              <a:t>),  as well as (2) instance based classification (which can occur only if appropriate attributes of instances are recorded – for ex instruments associated with the service)</a:t>
            </a:r>
          </a:p>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633371" lvl="1" indent="-111203">
              <a:buFont typeface="Arial" pitchFamily="34" charset="0"/>
              <a:buChar char="•"/>
            </a:pPr>
            <a:endParaRPr lang="en-US" sz="2000" dirty="0" smtClean="0"/>
          </a:p>
          <a:p>
            <a:pPr marL="633371" lvl="1" indent="-111203">
              <a:buFont typeface="Arial" pitchFamily="34" charset="0"/>
              <a:buChar char="•"/>
            </a:pPr>
            <a:endParaRPr lang="en-US" sz="2000" dirty="0" smtClean="0"/>
          </a:p>
          <a:p>
            <a:pPr marL="633371" lvl="1" indent="-111203">
              <a:buFont typeface="Arial" pitchFamily="34" charset="0"/>
              <a:buChar char="•"/>
            </a:pPr>
            <a:r>
              <a:rPr lang="en-US" sz="2000" dirty="0" smtClean="0"/>
              <a:t> Note that these classes can subsume classes from multiple process-based  categories</a:t>
            </a:r>
          </a:p>
          <a:p>
            <a:pPr marL="1039502" lvl="2" indent="-111203">
              <a:buFont typeface="Arial" pitchFamily="34" charset="0"/>
              <a:buChar char="•"/>
            </a:pPr>
            <a:r>
              <a:rPr lang="en-US" sz="1800" dirty="0" smtClean="0"/>
              <a:t>For ex , ‘Flow </a:t>
            </a:r>
            <a:r>
              <a:rPr lang="en-US" sz="1800" dirty="0" err="1" smtClean="0"/>
              <a:t>Cytometry</a:t>
            </a:r>
            <a:r>
              <a:rPr lang="en-US" sz="1800" dirty="0" smtClean="0"/>
              <a:t> Services’ can include </a:t>
            </a:r>
            <a:r>
              <a:rPr lang="en-US" sz="1800" u="sng" dirty="0" smtClean="0"/>
              <a:t>Material Processing</a:t>
            </a:r>
            <a:r>
              <a:rPr lang="en-US" sz="1800" dirty="0" smtClean="0"/>
              <a:t> services,     </a:t>
            </a:r>
            <a:r>
              <a:rPr lang="en-US" sz="1800" u="sng" dirty="0" smtClean="0"/>
              <a:t>Material Analysis</a:t>
            </a:r>
            <a:r>
              <a:rPr lang="en-US" sz="1800" dirty="0" smtClean="0"/>
              <a:t> service, </a:t>
            </a:r>
            <a:r>
              <a:rPr lang="en-US" sz="1800" u="sng" dirty="0" smtClean="0"/>
              <a:t>Training</a:t>
            </a:r>
            <a:r>
              <a:rPr lang="en-US" sz="1800" dirty="0" smtClean="0"/>
              <a:t> services, </a:t>
            </a:r>
            <a:r>
              <a:rPr lang="en-US" sz="1800" u="sng" dirty="0" smtClean="0"/>
              <a:t>Support</a:t>
            </a:r>
            <a:r>
              <a:rPr lang="en-US" sz="1800" dirty="0" smtClean="0"/>
              <a:t> Services, etc.</a:t>
            </a:r>
          </a:p>
          <a:p>
            <a:pPr marL="0" lvl="1" defTabSz="464149">
              <a:defRPr/>
            </a:pPr>
            <a:endParaRPr lang="en-US" sz="2000" dirty="0" smtClean="0"/>
          </a:p>
          <a:p>
            <a:pPr marL="0" lvl="1" defTabSz="464149">
              <a:defRPr/>
            </a:pPr>
            <a:endParaRPr lang="en-US" sz="2000" dirty="0" smtClean="0"/>
          </a:p>
          <a:p>
            <a:pPr marL="0" lvl="1" defTabSz="464149">
              <a:defRPr/>
            </a:pPr>
            <a:r>
              <a:rPr lang="en-US" sz="2000" dirty="0" smtClean="0"/>
              <a:t>These equivalent classes will align when possible with domain-based categories used by core service databases such as ABRF, VGN, Harvard Catalyst Cores</a:t>
            </a:r>
          </a:p>
          <a:p>
            <a:pPr rtl="0" eaLnBrk="1" latinLnBrk="0" hangingPunct="1"/>
            <a:endParaRPr lang="en-US" dirty="0" smtClean="0"/>
          </a:p>
          <a:p>
            <a:pPr marL="0" lvl="1" defTabSz="464149">
              <a:defRPr/>
            </a:pPr>
            <a:r>
              <a:rPr lang="en-US" sz="2000" dirty="0" smtClean="0"/>
              <a:t>Note that such domain/application-based classes are already needed to annotate instances of service offerings of a more general/vague nature already captured in eagle-i, such as ‘Flow </a:t>
            </a:r>
            <a:r>
              <a:rPr lang="en-US" sz="2000" dirty="0" err="1" smtClean="0"/>
              <a:t>Cytometry</a:t>
            </a:r>
            <a:r>
              <a:rPr lang="en-US" sz="2000" dirty="0" smtClean="0"/>
              <a:t> Services’, (Harvard)  ‘Molecular Biology Services’ (Puerto Rico)</a:t>
            </a:r>
          </a:p>
          <a:p>
            <a:pPr rtl="0" eaLnBrk="1" latinLnBrk="0" hangingPunct="1"/>
            <a:endParaRPr lang="en-US" dirty="0" smtClean="0"/>
          </a:p>
          <a:p>
            <a:pPr rtl="0" eaLnBrk="1" latinLnBrk="0" hangingPunct="1"/>
            <a:endParaRPr lang="en-US" dirty="0" smtClean="0"/>
          </a:p>
          <a:p>
            <a:pPr rtl="0" eaLnBrk="1" latinLnBrk="0" hangingPunct="1"/>
            <a:r>
              <a:rPr lang="en-US" dirty="0" smtClean="0"/>
              <a:t>Note that classification of flow </a:t>
            </a:r>
            <a:r>
              <a:rPr lang="en-US" dirty="0" err="1" smtClean="0"/>
              <a:t>cytometry</a:t>
            </a:r>
            <a:r>
              <a:rPr lang="en-US" dirty="0" smtClean="0"/>
              <a:t> service as detailed above will require (technique-based) device hierarchy classification . . . </a:t>
            </a:r>
            <a:r>
              <a:rPr lang="en-US" dirty="0" err="1" smtClean="0"/>
              <a:t>ie</a:t>
            </a:r>
            <a:r>
              <a:rPr lang="en-US" dirty="0" smtClean="0"/>
              <a:t> grouping  all flow </a:t>
            </a:r>
            <a:r>
              <a:rPr lang="en-US" dirty="0" err="1" smtClean="0"/>
              <a:t>cytometry</a:t>
            </a:r>
            <a:r>
              <a:rPr lang="en-US" dirty="0" smtClean="0"/>
              <a:t>-associated devices together in the device branch of OBI</a:t>
            </a:r>
          </a:p>
          <a:p>
            <a:pPr rtl="0" eaLnBrk="1" latinLnBrk="0" hangingPunct="1"/>
            <a:endParaRPr lang="en-US" dirty="0" smtClean="0"/>
          </a:p>
          <a:p>
            <a:pPr rtl="0" eaLnBrk="1" latinLnBrk="0" hangingPunct="1"/>
            <a:r>
              <a:rPr lang="en-US" dirty="0" smtClean="0"/>
              <a:t>An alternative (and more aligned with OBI) approach for ‘flow </a:t>
            </a:r>
            <a:r>
              <a:rPr lang="en-US" dirty="0" err="1" smtClean="0"/>
              <a:t>cytometry</a:t>
            </a:r>
            <a:r>
              <a:rPr lang="en-US" dirty="0" smtClean="0"/>
              <a:t> service’ is : ‘service’ and </a:t>
            </a:r>
            <a:r>
              <a:rPr lang="en-US" i="1" dirty="0" smtClean="0"/>
              <a:t>realizes </a:t>
            </a:r>
            <a:r>
              <a:rPr lang="en-US" dirty="0" smtClean="0"/>
              <a:t>some (‘function’ and </a:t>
            </a:r>
            <a:r>
              <a:rPr lang="en-US" i="1" dirty="0" err="1" smtClean="0"/>
              <a:t>inheres_in</a:t>
            </a:r>
            <a:r>
              <a:rPr lang="en-US" dirty="0" smtClean="0"/>
              <a:t>  some  ‘flow </a:t>
            </a:r>
            <a:r>
              <a:rPr lang="en-US" dirty="0" err="1" smtClean="0"/>
              <a:t>cytometry</a:t>
            </a:r>
            <a:r>
              <a:rPr lang="en-US" dirty="0" smtClean="0"/>
              <a:t> device’)</a:t>
            </a:r>
          </a:p>
          <a:p>
            <a:endParaRPr lang="en-US" dirty="0" smtClean="0"/>
          </a:p>
          <a:p>
            <a:r>
              <a:rPr lang="en-US" dirty="0" smtClean="0"/>
              <a:t>Question : if a process realizes a function/role that inheres in some material entity, can it be inferred that the material entity </a:t>
            </a:r>
            <a:r>
              <a:rPr lang="en-US" i="1" dirty="0" err="1" smtClean="0"/>
              <a:t>participates_in</a:t>
            </a:r>
            <a:r>
              <a:rPr lang="en-US" i="0" baseline="0" dirty="0" smtClean="0"/>
              <a:t> the process?  If so, is a </a:t>
            </a:r>
            <a:r>
              <a:rPr lang="en-US" i="0" baseline="0" dirty="0" err="1" smtClean="0"/>
              <a:t>reasoner</a:t>
            </a:r>
            <a:r>
              <a:rPr lang="en-US" i="0" baseline="0" dirty="0" smtClean="0"/>
              <a:t> configured to infer this and classify an ontology accordingly?  </a:t>
            </a:r>
          </a:p>
          <a:p>
            <a:r>
              <a:rPr lang="en-US" i="0" baseline="0" dirty="0" smtClean="0"/>
              <a:t>For ex, if flow </a:t>
            </a:r>
            <a:r>
              <a:rPr lang="en-US" i="0" baseline="0" dirty="0" err="1" smtClean="0"/>
              <a:t>cytometry</a:t>
            </a:r>
            <a:r>
              <a:rPr lang="en-US" i="0" baseline="0" dirty="0" smtClean="0"/>
              <a:t> service were defined using the participates in relation, and there were some service process that realizes a function inhering in some flow </a:t>
            </a:r>
            <a:r>
              <a:rPr lang="en-US" i="0" baseline="0" dirty="0" err="1" smtClean="0"/>
              <a:t>cytometry</a:t>
            </a:r>
            <a:r>
              <a:rPr lang="en-US" i="0" baseline="0" dirty="0" smtClean="0"/>
              <a:t> device, would the </a:t>
            </a:r>
            <a:r>
              <a:rPr lang="en-US" i="0" baseline="0" dirty="0" err="1" smtClean="0"/>
              <a:t>reasoner</a:t>
            </a:r>
            <a:r>
              <a:rPr lang="en-US" i="0" baseline="0" dirty="0" smtClean="0"/>
              <a:t> classify this service as a flow </a:t>
            </a:r>
            <a:r>
              <a:rPr lang="en-US" i="0" baseline="0" dirty="0" err="1" smtClean="0"/>
              <a:t>cytometry</a:t>
            </a:r>
            <a:r>
              <a:rPr lang="en-US" i="0" baseline="0" dirty="0" smtClean="0"/>
              <a:t> service? </a:t>
            </a:r>
          </a:p>
          <a:p>
            <a:endParaRPr lang="en-US" i="0" baseline="0" dirty="0" smtClean="0"/>
          </a:p>
          <a:p>
            <a:pPr marL="0" lvl="1" defTabSz="464149">
              <a:defRPr/>
            </a:pPr>
            <a:r>
              <a:rPr lang="en-US" i="0" baseline="0" dirty="0" smtClean="0"/>
              <a:t>Question : </a:t>
            </a:r>
            <a:r>
              <a:rPr lang="en-US" sz="2000" dirty="0" smtClean="0"/>
              <a:t>Will equivalent classes allow for (1) class-based </a:t>
            </a:r>
            <a:r>
              <a:rPr lang="en-US" sz="2000" dirty="0" err="1" smtClean="0"/>
              <a:t>inferencing</a:t>
            </a:r>
            <a:r>
              <a:rPr lang="en-US" sz="2000" dirty="0" smtClean="0"/>
              <a:t> such that appropriately defined asserted classes are subsumed by our domain/application based equivalent classes asserted classes (for ex, a cell sorting service that is defined to </a:t>
            </a:r>
            <a:r>
              <a:rPr lang="en-US" sz="2000" i="1" dirty="0" err="1" smtClean="0"/>
              <a:t>have_participant</a:t>
            </a:r>
            <a:r>
              <a:rPr lang="en-US" sz="2000" dirty="0" smtClean="0"/>
              <a:t> some flow </a:t>
            </a:r>
            <a:r>
              <a:rPr lang="en-US" sz="2000" dirty="0" err="1" smtClean="0"/>
              <a:t>cytometer</a:t>
            </a:r>
            <a:r>
              <a:rPr lang="en-US" sz="2000" dirty="0" smtClean="0"/>
              <a:t>),  as well as (2) instance based classification (which can occur only if appropriate attributes of instances are recorded – for ex instruments associated with the service)</a:t>
            </a:r>
          </a:p>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NIF is most consistent and well developed.</a:t>
            </a:r>
          </a:p>
          <a:p>
            <a:r>
              <a:rPr lang="en-US" dirty="0" smtClean="0"/>
              <a:t>BRO has more service classes but uses</a:t>
            </a:r>
            <a:r>
              <a:rPr lang="en-US" baseline="0" dirty="0" smtClean="0"/>
              <a:t> inconsistent classification criteria (mixes process, I/O, and subject area based principles for classification at same level of hierarchy).</a:t>
            </a:r>
          </a:p>
        </p:txBody>
      </p:sp>
      <p:sp>
        <p:nvSpPr>
          <p:cNvPr id="4" name="Slide Number Placeholder 3"/>
          <p:cNvSpPr>
            <a:spLocks noGrp="1"/>
          </p:cNvSpPr>
          <p:nvPr>
            <p:ph type="sldNum" sz="quarter" idx="10"/>
          </p:nvPr>
        </p:nvSpPr>
        <p:spPr/>
        <p:txBody>
          <a:bodyPr/>
          <a:lstStyle/>
          <a:p>
            <a:fld id="{6DCDEE5B-A62B-9C46-B40D-97A701D3CC80}"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2" defTabSz="464149"/>
            <a:endParaRPr lang="en-US" dirty="0" smtClean="0">
              <a:solidFill>
                <a:prstClr val="black"/>
              </a:solidFill>
            </a:endParaRPr>
          </a:p>
          <a:p>
            <a:pPr marL="0" lvl="2" defTabSz="464149"/>
            <a:endParaRPr lang="en-US" dirty="0" smtClean="0">
              <a:solidFill>
                <a:prstClr val="black"/>
              </a:solidFill>
            </a:endParaRPr>
          </a:p>
          <a:p>
            <a:pPr marL="0" lvl="2" defTabSz="464149"/>
            <a:endParaRPr lang="en-US" dirty="0" smtClean="0">
              <a:solidFill>
                <a:prstClr val="black"/>
              </a:solidFill>
            </a:endParaRPr>
          </a:p>
          <a:p>
            <a:pPr marL="0" lvl="2" defTabSz="464149"/>
            <a:r>
              <a:rPr lang="en-US" dirty="0" smtClean="0">
                <a:solidFill>
                  <a:prstClr val="black"/>
                </a:solidFill>
              </a:rPr>
              <a:t>There is no ‘service’ equivalent class that subsumes</a:t>
            </a:r>
            <a:r>
              <a:rPr lang="en-US" baseline="0" dirty="0" smtClean="0">
                <a:solidFill>
                  <a:prstClr val="black"/>
                </a:solidFill>
              </a:rPr>
              <a:t> </a:t>
            </a:r>
            <a:r>
              <a:rPr lang="en-US" dirty="0" smtClean="0">
                <a:solidFill>
                  <a:prstClr val="black"/>
                </a:solidFill>
              </a:rPr>
              <a:t>services in a single inferred hierarchy </a:t>
            </a:r>
          </a:p>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recent</a:t>
            </a:r>
            <a:r>
              <a:rPr lang="en-US" baseline="0" dirty="0" smtClean="0"/>
              <a:t> proposal</a:t>
            </a:r>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464149">
              <a:buFontTx/>
              <a:buChar char="-"/>
              <a:defRPr/>
            </a:pPr>
            <a:endParaRPr lang="en-US" sz="600" dirty="0" smtClean="0"/>
          </a:p>
          <a:p>
            <a:pPr marL="0" lvl="1" defTabSz="464149">
              <a:buFontTx/>
              <a:buChar char="-"/>
              <a:defRPr/>
            </a:pPr>
            <a:endParaRPr lang="en-US" sz="600" dirty="0" smtClean="0"/>
          </a:p>
          <a:p>
            <a:pPr marL="0" lvl="1" defTabSz="464149">
              <a:buFontTx/>
              <a:buChar char="-"/>
              <a:defRPr/>
            </a:pPr>
            <a:r>
              <a:rPr lang="en-US" sz="600" dirty="0" smtClean="0"/>
              <a:t>eagle-i proposal captures these same entities and is consistent with how services currently modeled in OBI</a:t>
            </a:r>
          </a:p>
          <a:p>
            <a:pPr marL="0" lvl="1" defTabSz="464149">
              <a:defRPr/>
            </a:pPr>
            <a:endParaRPr lang="en-US" sz="600" dirty="0" smtClean="0"/>
          </a:p>
          <a:p>
            <a:pPr marL="0" lvl="1" defTabSz="464149">
              <a:defRPr/>
            </a:pPr>
            <a:endParaRPr lang="en-US" sz="600" dirty="0" smtClean="0"/>
          </a:p>
          <a:p>
            <a:pPr marL="0" lvl="1" defTabSz="464149">
              <a:defRPr/>
            </a:pPr>
            <a:r>
              <a:rPr lang="en-US" sz="600" dirty="0" smtClean="0"/>
              <a:t>Note that if we use our proposed design pattern, we would have the same basic high level hierarchy for modeling planned processes and services (as the service hierarchy will be generated from the planned process hierarchy) </a:t>
            </a:r>
          </a:p>
          <a:p>
            <a:pPr marL="0" lvl="1" defTabSz="464149">
              <a:defRPr/>
            </a:pPr>
            <a:r>
              <a:rPr lang="en-US" sz="600" dirty="0" smtClean="0"/>
              <a:t>- So, we are perhaps doing this backwards by modeling/classifying services first, before planned processes? </a:t>
            </a:r>
          </a:p>
          <a:p>
            <a:pPr marL="0" lvl="1" defTabSz="464149">
              <a:defRPr/>
            </a:pPr>
            <a:r>
              <a:rPr lang="en-US" sz="600" dirty="0" smtClean="0"/>
              <a:t>- Is the hierarchy we created above for services sufficient for planned processes?</a:t>
            </a:r>
          </a:p>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464149">
              <a:defRPr/>
            </a:pPr>
            <a:endParaRPr lang="en-US" sz="900" b="1" dirty="0" smtClean="0"/>
          </a:p>
          <a:p>
            <a:pPr marL="0" lvl="1" defTabSz="464149">
              <a:defRPr/>
            </a:pPr>
            <a:endParaRPr lang="en-US" sz="900" b="1" dirty="0" smtClean="0"/>
          </a:p>
          <a:p>
            <a:pPr marL="0" lvl="1" defTabSz="464149">
              <a:defRPr/>
            </a:pPr>
            <a:r>
              <a:rPr lang="en-US" sz="900" b="1" dirty="0" smtClean="0"/>
              <a:t>- Note that if we use our proposed design pattern, we would have the same basic high level hierarchy for modeling planned processes and services (as the service hierarchy will be generated from the planned process hierarchy) </a:t>
            </a:r>
          </a:p>
          <a:p>
            <a:pPr marL="0" lvl="1" defTabSz="464149">
              <a:defRPr/>
            </a:pPr>
            <a:r>
              <a:rPr lang="en-US" sz="900" b="1" dirty="0" smtClean="0"/>
              <a:t>- So, we are perhaps doing this backwards by modeling/classifying services first, before planned processes? </a:t>
            </a:r>
          </a:p>
          <a:p>
            <a:pPr marL="0" lvl="1" defTabSz="464149">
              <a:defRPr/>
            </a:pPr>
            <a:r>
              <a:rPr lang="en-US" sz="900" b="1" dirty="0" smtClean="0"/>
              <a:t>- Is the hierarchy we created above for services sufficient for planned processes?</a:t>
            </a:r>
          </a:p>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CDEE5B-A62B-9C46-B40D-97A701D3CC80}"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Questions : </a:t>
            </a:r>
          </a:p>
          <a:p>
            <a:pPr marL="228600" indent="-228600">
              <a:buAutoNum type="arabicPeriod"/>
            </a:pPr>
            <a:r>
              <a:rPr lang="en-US" baseline="0" dirty="0" smtClean="0"/>
              <a:t>What is processing, in relation to Production, Modification, Maintenance</a:t>
            </a:r>
          </a:p>
          <a:p>
            <a:pPr marL="228600" indent="-228600">
              <a:buAutoNum type="arabicPeriod"/>
            </a:pPr>
            <a:r>
              <a:rPr lang="en-US" baseline="0" dirty="0" smtClean="0"/>
              <a:t>Is ‘processing’ too vague to be useful as a top level class?</a:t>
            </a:r>
          </a:p>
          <a:p>
            <a:pPr marL="228600" indent="-228600">
              <a:buAutoNum type="arabicPeriod"/>
            </a:pPr>
            <a:r>
              <a:rPr lang="en-US" baseline="0" dirty="0" smtClean="0"/>
              <a:t>What is considered Data Analysis (can data modifications such as data visualization and data cleaning, which do not generate ’NEW’ data, be subsumed by ‘data analysis’? </a:t>
            </a:r>
            <a:endParaRPr lang="en-US" dirty="0" smtClean="0"/>
          </a:p>
        </p:txBody>
      </p:sp>
      <p:sp>
        <p:nvSpPr>
          <p:cNvPr id="4" name="Slide Number Placeholder 3"/>
          <p:cNvSpPr>
            <a:spLocks noGrp="1"/>
          </p:cNvSpPr>
          <p:nvPr>
            <p:ph type="sldNum" sz="quarter" idx="10"/>
          </p:nvPr>
        </p:nvSpPr>
        <p:spPr/>
        <p:txBody>
          <a:bodyPr/>
          <a:lstStyle/>
          <a:p>
            <a:fld id="{6DCDEE5B-A62B-9C46-B40D-97A701D3CC80}"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Questions : </a:t>
            </a:r>
          </a:p>
          <a:p>
            <a:pPr marL="228600" indent="-228600">
              <a:buAutoNum type="arabicPeriod"/>
            </a:pPr>
            <a:r>
              <a:rPr lang="en-US" baseline="0" dirty="0" smtClean="0"/>
              <a:t>What is processing, in relation to Production, Modification, Maintenance</a:t>
            </a:r>
          </a:p>
          <a:p>
            <a:pPr marL="228600" indent="-228600">
              <a:buAutoNum type="arabicPeriod"/>
            </a:pPr>
            <a:r>
              <a:rPr lang="en-US" baseline="0" dirty="0" smtClean="0"/>
              <a:t>Is ‘processing’ too vague to be useful as a top level class?</a:t>
            </a:r>
          </a:p>
          <a:p>
            <a:pPr marL="228600" indent="-228600">
              <a:buAutoNum type="arabicPeriod"/>
            </a:pPr>
            <a:r>
              <a:rPr lang="en-US" baseline="0" dirty="0" smtClean="0"/>
              <a:t>What is considered Data Analysis (can data modifications such as data visualization and data cleaning, which do not generate ’NEW’ data, be subsumed by ‘data analysis’? </a:t>
            </a:r>
            <a:endParaRPr lang="en-US" dirty="0" smtClean="0"/>
          </a:p>
        </p:txBody>
      </p:sp>
      <p:sp>
        <p:nvSpPr>
          <p:cNvPr id="4" name="Slide Number Placeholder 3"/>
          <p:cNvSpPr>
            <a:spLocks noGrp="1"/>
          </p:cNvSpPr>
          <p:nvPr>
            <p:ph type="sldNum" sz="quarter" idx="10"/>
          </p:nvPr>
        </p:nvSpPr>
        <p:spPr/>
        <p:txBody>
          <a:bodyPr/>
          <a:lstStyle/>
          <a:p>
            <a:fld id="{6DCDEE5B-A62B-9C46-B40D-97A701D3CC80}"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D54FBE-A079-184F-B803-EA960812B730}" type="datetimeFigureOut">
              <a:rPr lang="en-US" smtClean="0"/>
              <a:pPr/>
              <a:t>3/23/11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D54FBE-A079-184F-B803-EA960812B730}" type="datetimeFigureOut">
              <a:rPr lang="en-US" smtClean="0"/>
              <a:pPr/>
              <a:t>3/23/11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D54FBE-A079-184F-B803-EA960812B730}" type="datetimeFigureOut">
              <a:rPr lang="en-US" smtClean="0"/>
              <a:pPr/>
              <a:t>3/23/11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D54FBE-A079-184F-B803-EA960812B730}" type="datetimeFigureOut">
              <a:rPr lang="en-US" smtClean="0"/>
              <a:pPr/>
              <a:t>3/23/11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D54FBE-A079-184F-B803-EA960812B730}" type="datetimeFigureOut">
              <a:rPr lang="en-US" smtClean="0"/>
              <a:pPr/>
              <a:t>3/23/11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D54FBE-A079-184F-B803-EA960812B730}" type="datetimeFigureOut">
              <a:rPr lang="en-US" smtClean="0"/>
              <a:pPr/>
              <a:t>3/23/11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D54FBE-A079-184F-B803-EA960812B730}" type="datetimeFigureOut">
              <a:rPr lang="en-US" smtClean="0"/>
              <a:pPr/>
              <a:t>3/23/11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D54FBE-A079-184F-B803-EA960812B730}" type="datetimeFigureOut">
              <a:rPr lang="en-US" smtClean="0"/>
              <a:pPr/>
              <a:t>3/23/11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54FBE-A079-184F-B803-EA960812B730}" type="datetimeFigureOut">
              <a:rPr lang="en-US" smtClean="0"/>
              <a:pPr/>
              <a:t>3/23/11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54FBE-A079-184F-B803-EA960812B730}" type="datetimeFigureOut">
              <a:rPr lang="en-US" smtClean="0"/>
              <a:pPr/>
              <a:t>3/23/11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54FBE-A079-184F-B803-EA960812B730}" type="datetimeFigureOut">
              <a:rPr lang="en-US" smtClean="0"/>
              <a:pPr/>
              <a:t>3/23/11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19635-C6DA-1844-BD29-018986AD016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54FBE-A079-184F-B803-EA960812B730}" type="datetimeFigureOut">
              <a:rPr lang="en-US" smtClean="0"/>
              <a:pPr/>
              <a:t>3/23/11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19635-C6DA-1844-BD29-018986AD01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 Id="rId3"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08125"/>
            <a:ext cx="7772400" cy="1470025"/>
          </a:xfrm>
        </p:spPr>
        <p:txBody>
          <a:bodyPr/>
          <a:lstStyle/>
          <a:p>
            <a:r>
              <a:rPr lang="en-US" dirty="0" smtClean="0"/>
              <a:t>Services</a:t>
            </a:r>
            <a:endParaRPr lang="en-US" dirty="0"/>
          </a:p>
        </p:txBody>
      </p:sp>
      <p:sp>
        <p:nvSpPr>
          <p:cNvPr id="3" name="Subtitle 2"/>
          <p:cNvSpPr>
            <a:spLocks noGrp="1"/>
          </p:cNvSpPr>
          <p:nvPr>
            <p:ph type="subTitle" idx="1"/>
          </p:nvPr>
        </p:nvSpPr>
        <p:spPr>
          <a:xfrm>
            <a:off x="1371600" y="3263900"/>
            <a:ext cx="6400800" cy="1752600"/>
          </a:xfrm>
        </p:spPr>
        <p:txBody>
          <a:bodyPr/>
          <a:lstStyle/>
          <a:p>
            <a:r>
              <a:rPr lang="en-US" dirty="0" smtClean="0"/>
              <a:t>OBI workshop </a:t>
            </a:r>
          </a:p>
          <a:p>
            <a:r>
              <a:rPr lang="en-US" dirty="0" smtClean="0"/>
              <a:t>San Diego 2011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 name="Picture 15" descr="OBI Services Models - data analysis service2.jpg"/>
          <p:cNvPicPr>
            <a:picLocks noChangeAspect="1"/>
          </p:cNvPicPr>
          <p:nvPr/>
        </p:nvPicPr>
        <p:blipFill>
          <a:blip r:embed="rId2"/>
          <a:stretch>
            <a:fillRect/>
          </a:stretch>
        </p:blipFill>
        <p:spPr>
          <a:xfrm>
            <a:off x="2568505" y="2135680"/>
            <a:ext cx="3068136" cy="4372975"/>
          </a:xfrm>
          <a:prstGeom prst="rect">
            <a:avLst/>
          </a:prstGeom>
        </p:spPr>
      </p:pic>
      <p:sp>
        <p:nvSpPr>
          <p:cNvPr id="19" name="Title 1"/>
          <p:cNvSpPr txBox="1">
            <a:spLocks/>
          </p:cNvSpPr>
          <p:nvPr/>
        </p:nvSpPr>
        <p:spPr>
          <a:xfrm>
            <a:off x="457200" y="-4254"/>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Example : </a:t>
            </a:r>
            <a:r>
              <a:rPr kumimoji="0" lang="en-US" sz="3600" b="0" i="0" u="none" strike="noStrike" kern="1200" cap="none" spc="0" normalizeH="0" baseline="0" noProof="0" dirty="0" smtClean="0">
                <a:ln>
                  <a:noFill/>
                </a:ln>
                <a:solidFill>
                  <a:prstClr val="black"/>
                </a:solidFill>
                <a:effectLst/>
                <a:uLnTx/>
                <a:uFillTx/>
                <a:latin typeface="+mj-lt"/>
                <a:ea typeface="+mn-ea"/>
                <a:cs typeface="+mn-cs"/>
              </a:rPr>
              <a:t>‘data analysis service’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20" name="Rectangle 19"/>
          <p:cNvSpPr/>
          <p:nvPr/>
        </p:nvSpPr>
        <p:spPr>
          <a:xfrm>
            <a:off x="262128" y="975360"/>
            <a:ext cx="8375904" cy="830997"/>
          </a:xfrm>
          <a:prstGeom prst="rect">
            <a:avLst/>
          </a:prstGeom>
        </p:spPr>
        <p:txBody>
          <a:bodyPr wrap="square">
            <a:spAutoFit/>
          </a:bodyPr>
          <a:lstStyle/>
          <a:p>
            <a:pPr marL="1768475" marR="0" indent="-1492250">
              <a:spcBef>
                <a:spcPts val="0"/>
              </a:spcBef>
              <a:spcAft>
                <a:spcPts val="0"/>
              </a:spcAft>
              <a:buNone/>
            </a:pPr>
            <a:r>
              <a:rPr lang="en-US" sz="1600" b="1" u="sng" dirty="0" smtClean="0">
                <a:ea typeface="Times New Roman"/>
                <a:cs typeface="Times New Roman"/>
              </a:rPr>
              <a:t>Class Definition</a:t>
            </a:r>
            <a:r>
              <a:rPr lang="en-US" sz="1600" b="1" dirty="0" smtClean="0">
                <a:ea typeface="Times New Roman"/>
                <a:cs typeface="Times New Roman"/>
              </a:rPr>
              <a:t>:  ‘data analysis'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 </a:t>
            </a:r>
            <a:r>
              <a:rPr lang="en-US" sz="1600" b="1" dirty="0" smtClean="0">
                <a:ea typeface="Times New Roman"/>
                <a:cs typeface="Times New Roman"/>
              </a:rPr>
              <a:t>('service provider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a:t>
            </a:r>
            <a:r>
              <a:rPr lang="en-US" sz="1600" b="1" dirty="0" smtClean="0">
                <a:ea typeface="Times New Roman"/>
                <a:cs typeface="Times New Roman"/>
              </a:rPr>
              <a:t> ('service consumer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a:t>
            </a:r>
            <a:endParaRPr lang="en-US" sz="1600" dirty="0" smtClean="0">
              <a:ea typeface="Times New Roman"/>
              <a:cs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 name="Picture 15" descr="OBI Services Models - data analysis service2.jpg"/>
          <p:cNvPicPr>
            <a:picLocks noChangeAspect="1"/>
          </p:cNvPicPr>
          <p:nvPr/>
        </p:nvPicPr>
        <p:blipFill>
          <a:blip r:embed="rId2"/>
          <a:stretch>
            <a:fillRect/>
          </a:stretch>
        </p:blipFill>
        <p:spPr>
          <a:xfrm>
            <a:off x="2568505" y="2135680"/>
            <a:ext cx="3068136" cy="4372975"/>
          </a:xfrm>
          <a:prstGeom prst="rect">
            <a:avLst/>
          </a:prstGeom>
        </p:spPr>
      </p:pic>
      <p:pic>
        <p:nvPicPr>
          <p:cNvPr id="17" name="Picture 16" descr="Untitled 17.jpg"/>
          <p:cNvPicPr>
            <a:picLocks noChangeAspect="1"/>
          </p:cNvPicPr>
          <p:nvPr/>
        </p:nvPicPr>
        <p:blipFill>
          <a:blip r:embed="rId3"/>
          <a:srcRect l="7544"/>
          <a:stretch>
            <a:fillRect/>
          </a:stretch>
        </p:blipFill>
        <p:spPr>
          <a:xfrm>
            <a:off x="4760977" y="2410968"/>
            <a:ext cx="2232999" cy="1234440"/>
          </a:xfrm>
          <a:prstGeom prst="rect">
            <a:avLst/>
          </a:prstGeom>
        </p:spPr>
      </p:pic>
      <p:sp>
        <p:nvSpPr>
          <p:cNvPr id="10" name="Title 1"/>
          <p:cNvSpPr txBox="1">
            <a:spLocks/>
          </p:cNvSpPr>
          <p:nvPr/>
        </p:nvSpPr>
        <p:spPr>
          <a:xfrm>
            <a:off x="457200" y="-4254"/>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Example : eagle-i </a:t>
            </a:r>
            <a:r>
              <a:rPr kumimoji="0" lang="en-US" sz="3600" b="0" i="0" u="none" strike="noStrike" kern="1200" cap="none" spc="0" normalizeH="0" baseline="0" noProof="0" dirty="0" smtClean="0">
                <a:ln>
                  <a:noFill/>
                </a:ln>
                <a:solidFill>
                  <a:prstClr val="black"/>
                </a:solidFill>
                <a:effectLst/>
                <a:uLnTx/>
                <a:uFillTx/>
                <a:latin typeface="+mj-lt"/>
                <a:ea typeface="+mn-ea"/>
                <a:cs typeface="+mn-cs"/>
              </a:rPr>
              <a:t>‘data analysis service’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ctangle 10"/>
          <p:cNvSpPr/>
          <p:nvPr/>
        </p:nvSpPr>
        <p:spPr>
          <a:xfrm>
            <a:off x="262128" y="975360"/>
            <a:ext cx="8375904" cy="830997"/>
          </a:xfrm>
          <a:prstGeom prst="rect">
            <a:avLst/>
          </a:prstGeom>
        </p:spPr>
        <p:txBody>
          <a:bodyPr wrap="square">
            <a:spAutoFit/>
          </a:bodyPr>
          <a:lstStyle/>
          <a:p>
            <a:pPr marL="1768475" marR="0" indent="-1492250">
              <a:spcBef>
                <a:spcPts val="0"/>
              </a:spcBef>
              <a:spcAft>
                <a:spcPts val="0"/>
              </a:spcAft>
              <a:buNone/>
            </a:pPr>
            <a:r>
              <a:rPr lang="en-US" sz="1600" b="1" u="sng" dirty="0" smtClean="0">
                <a:ea typeface="Times New Roman"/>
                <a:cs typeface="Times New Roman"/>
              </a:rPr>
              <a:t>Class Definition</a:t>
            </a:r>
            <a:r>
              <a:rPr lang="en-US" sz="1600" b="1" dirty="0" smtClean="0">
                <a:ea typeface="Times New Roman"/>
                <a:cs typeface="Times New Roman"/>
              </a:rPr>
              <a:t>:  ‘data analysis'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 </a:t>
            </a:r>
            <a:r>
              <a:rPr lang="en-US" sz="1600" b="1" dirty="0" smtClean="0">
                <a:ea typeface="Times New Roman"/>
                <a:cs typeface="Times New Roman"/>
              </a:rPr>
              <a:t>('service provider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a:t>
            </a:r>
            <a:r>
              <a:rPr lang="en-US" sz="1600" b="1" dirty="0" smtClean="0">
                <a:ea typeface="Times New Roman"/>
                <a:cs typeface="Times New Roman"/>
              </a:rPr>
              <a:t> ('service consumer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a:t>
            </a:r>
            <a:endParaRPr lang="en-US" sz="1600" dirty="0" smtClean="0">
              <a:ea typeface="Times New Roman"/>
              <a:cs typeface="Times New Roman"/>
            </a:endParaRPr>
          </a:p>
        </p:txBody>
      </p:sp>
      <p:sp>
        <p:nvSpPr>
          <p:cNvPr id="12" name="TextBox 11"/>
          <p:cNvSpPr txBox="1"/>
          <p:nvPr/>
        </p:nvSpPr>
        <p:spPr>
          <a:xfrm>
            <a:off x="5273076" y="2000165"/>
            <a:ext cx="1601144" cy="338554"/>
          </a:xfrm>
          <a:prstGeom prst="rect">
            <a:avLst/>
          </a:prstGeom>
          <a:noFill/>
        </p:spPr>
        <p:txBody>
          <a:bodyPr wrap="none" rtlCol="0">
            <a:spAutoFit/>
          </a:bodyPr>
          <a:lstStyle/>
          <a:p>
            <a:r>
              <a:rPr lang="en-US" sz="1600" u="sng" dirty="0" smtClean="0"/>
              <a:t>Inherited Axioms</a:t>
            </a:r>
            <a:endParaRPr lang="en-US" sz="1600" u="sng"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Title 1"/>
          <p:cNvSpPr txBox="1">
            <a:spLocks/>
          </p:cNvSpPr>
          <p:nvPr/>
        </p:nvSpPr>
        <p:spPr>
          <a:xfrm>
            <a:off x="88900" y="-4254"/>
            <a:ext cx="88900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Planned Process and Service Hierarchies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20" name="TextBox 19"/>
          <p:cNvSpPr txBox="1"/>
          <p:nvPr/>
        </p:nvSpPr>
        <p:spPr>
          <a:xfrm>
            <a:off x="536265" y="6350169"/>
            <a:ext cx="2313262" cy="338554"/>
          </a:xfrm>
          <a:prstGeom prst="rect">
            <a:avLst/>
          </a:prstGeom>
          <a:noFill/>
        </p:spPr>
        <p:txBody>
          <a:bodyPr wrap="none" rtlCol="0">
            <a:spAutoFit/>
          </a:bodyPr>
          <a:lstStyle/>
          <a:p>
            <a:r>
              <a:rPr lang="en-US" sz="1600" dirty="0" smtClean="0"/>
              <a:t>*assay = material analysis</a:t>
            </a:r>
            <a:endParaRPr lang="en-US" sz="1600" dirty="0"/>
          </a:p>
        </p:txBody>
      </p:sp>
      <p:grpSp>
        <p:nvGrpSpPr>
          <p:cNvPr id="15" name="Group 14"/>
          <p:cNvGrpSpPr/>
          <p:nvPr/>
        </p:nvGrpSpPr>
        <p:grpSpPr>
          <a:xfrm>
            <a:off x="536264" y="966048"/>
            <a:ext cx="5407336" cy="4905260"/>
            <a:chOff x="2357736" y="1083280"/>
            <a:chExt cx="7031791" cy="5222530"/>
          </a:xfrm>
        </p:grpSpPr>
        <p:pic>
          <p:nvPicPr>
            <p:cNvPr id="34818" name="Picture 2"/>
            <p:cNvPicPr>
              <a:picLocks noChangeAspect="1" noChangeArrowheads="1"/>
            </p:cNvPicPr>
            <p:nvPr/>
          </p:nvPicPr>
          <p:blipFill>
            <a:blip r:embed="rId3"/>
            <a:srcRect l="7454" t="53333" r="77265" b="39832"/>
            <a:stretch>
              <a:fillRect/>
            </a:stretch>
          </p:blipFill>
          <p:spPr bwMode="auto">
            <a:xfrm>
              <a:off x="2917154" y="5348716"/>
              <a:ext cx="3423404" cy="957094"/>
            </a:xfrm>
            <a:prstGeom prst="rect">
              <a:avLst/>
            </a:prstGeom>
            <a:noFill/>
            <a:ln w="9525">
              <a:noFill/>
              <a:miter lim="800000"/>
              <a:headEnd/>
              <a:tailEnd/>
            </a:ln>
          </p:spPr>
        </p:pic>
        <p:pic>
          <p:nvPicPr>
            <p:cNvPr id="34819" name="Picture 3"/>
            <p:cNvPicPr>
              <a:picLocks noChangeAspect="1" noChangeArrowheads="1"/>
            </p:cNvPicPr>
            <p:nvPr/>
          </p:nvPicPr>
          <p:blipFill>
            <a:blip r:embed="rId4"/>
            <a:srcRect l="7375" t="50217" r="73194" b="42889"/>
            <a:stretch>
              <a:fillRect/>
            </a:stretch>
          </p:blipFill>
          <p:spPr bwMode="auto">
            <a:xfrm>
              <a:off x="2917154" y="3239826"/>
              <a:ext cx="4353161" cy="965306"/>
            </a:xfrm>
            <a:prstGeom prst="rect">
              <a:avLst/>
            </a:prstGeom>
            <a:noFill/>
            <a:ln w="9525">
              <a:noFill/>
              <a:miter lim="800000"/>
              <a:headEnd/>
              <a:tailEnd/>
            </a:ln>
          </p:spPr>
        </p:pic>
        <p:pic>
          <p:nvPicPr>
            <p:cNvPr id="34820" name="Picture 4"/>
            <p:cNvPicPr>
              <a:picLocks noChangeAspect="1" noChangeArrowheads="1"/>
            </p:cNvPicPr>
            <p:nvPr/>
          </p:nvPicPr>
          <p:blipFill>
            <a:blip r:embed="rId5"/>
            <a:srcRect l="6043" t="42887" r="78565" b="53556"/>
            <a:stretch>
              <a:fillRect/>
            </a:stretch>
          </p:blipFill>
          <p:spPr bwMode="auto">
            <a:xfrm>
              <a:off x="2917154" y="1826631"/>
              <a:ext cx="3448191" cy="498019"/>
            </a:xfrm>
            <a:prstGeom prst="rect">
              <a:avLst/>
            </a:prstGeom>
            <a:noFill/>
            <a:ln w="9525">
              <a:noFill/>
              <a:miter lim="800000"/>
              <a:headEnd/>
              <a:tailEnd/>
            </a:ln>
          </p:spPr>
        </p:pic>
        <p:sp>
          <p:nvSpPr>
            <p:cNvPr id="7" name="Rectangle 6"/>
            <p:cNvSpPr/>
            <p:nvPr/>
          </p:nvSpPr>
          <p:spPr>
            <a:xfrm>
              <a:off x="3772341" y="1642710"/>
              <a:ext cx="1555750" cy="95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57736" y="1083280"/>
              <a:ext cx="7031791" cy="361171"/>
            </a:xfrm>
            <a:prstGeom prst="rect">
              <a:avLst/>
            </a:prstGeom>
            <a:noFill/>
          </p:spPr>
          <p:txBody>
            <a:bodyPr wrap="square" rtlCol="0">
              <a:spAutoFit/>
            </a:bodyPr>
            <a:lstStyle/>
            <a:p>
              <a:r>
                <a:rPr lang="en-US" sz="1600" b="1" u="sng" dirty="0" smtClean="0"/>
                <a:t>Asserted planned process hierarchy</a:t>
              </a:r>
              <a:endParaRPr lang="en-US" sz="1600" b="1" u="sng" dirty="0"/>
            </a:p>
          </p:txBody>
        </p:sp>
        <p:sp>
          <p:nvSpPr>
            <p:cNvPr id="12" name="TextBox 11"/>
            <p:cNvSpPr txBox="1"/>
            <p:nvPr/>
          </p:nvSpPr>
          <p:spPr>
            <a:xfrm>
              <a:off x="2424793" y="4817545"/>
              <a:ext cx="6964734" cy="361171"/>
            </a:xfrm>
            <a:prstGeom prst="rect">
              <a:avLst/>
            </a:prstGeom>
            <a:noFill/>
          </p:spPr>
          <p:txBody>
            <a:bodyPr wrap="square" rtlCol="0">
              <a:spAutoFit/>
            </a:bodyPr>
            <a:lstStyle/>
            <a:p>
              <a:r>
                <a:rPr lang="en-US" sz="1600" b="1" u="sng" dirty="0" smtClean="0"/>
                <a:t>Inferred planned process&gt;service hierarchy</a:t>
              </a:r>
              <a:endParaRPr lang="en-US" sz="1600" b="1" u="sng" dirty="0"/>
            </a:p>
          </p:txBody>
        </p:sp>
        <p:pic>
          <p:nvPicPr>
            <p:cNvPr id="34821" name="Picture 5"/>
            <p:cNvPicPr>
              <a:picLocks noChangeAspect="1" noChangeArrowheads="1"/>
            </p:cNvPicPr>
            <p:nvPr/>
          </p:nvPicPr>
          <p:blipFill>
            <a:blip r:embed="rId6"/>
            <a:srcRect l="7220" t="69555" r="85863" b="28667"/>
            <a:stretch>
              <a:fillRect/>
            </a:stretch>
          </p:blipFill>
          <p:spPr bwMode="auto">
            <a:xfrm>
              <a:off x="3180678" y="4484166"/>
              <a:ext cx="1615159" cy="259463"/>
            </a:xfrm>
            <a:prstGeom prst="rect">
              <a:avLst/>
            </a:prstGeom>
            <a:noFill/>
            <a:ln w="9525">
              <a:noFill/>
              <a:miter lim="800000"/>
              <a:headEnd/>
              <a:tailEnd/>
            </a:ln>
          </p:spPr>
        </p:pic>
        <p:pic>
          <p:nvPicPr>
            <p:cNvPr id="18" name="Picture 7"/>
            <p:cNvPicPr>
              <a:picLocks noChangeAspect="1" noChangeArrowheads="1"/>
            </p:cNvPicPr>
            <p:nvPr/>
          </p:nvPicPr>
          <p:blipFill>
            <a:blip r:embed="rId7"/>
            <a:srcRect l="6444" t="60805" r="78547" b="37369"/>
            <a:stretch>
              <a:fillRect/>
            </a:stretch>
          </p:blipFill>
          <p:spPr bwMode="auto">
            <a:xfrm>
              <a:off x="2992554" y="1483390"/>
              <a:ext cx="3511316" cy="267041"/>
            </a:xfrm>
            <a:prstGeom prst="rect">
              <a:avLst/>
            </a:prstGeom>
            <a:noFill/>
            <a:ln w="9525">
              <a:noFill/>
              <a:miter lim="800000"/>
              <a:headEnd/>
              <a:tailEnd/>
            </a:ln>
          </p:spPr>
        </p:pic>
        <p:pic>
          <p:nvPicPr>
            <p:cNvPr id="19" name="Picture 7"/>
            <p:cNvPicPr>
              <a:picLocks noChangeAspect="1" noChangeArrowheads="1"/>
            </p:cNvPicPr>
            <p:nvPr/>
          </p:nvPicPr>
          <p:blipFill>
            <a:blip r:embed="rId7"/>
            <a:srcRect l="6444" t="62569" r="78547" b="35667"/>
            <a:stretch>
              <a:fillRect/>
            </a:stretch>
          </p:blipFill>
          <p:spPr bwMode="auto">
            <a:xfrm>
              <a:off x="3025895" y="2629598"/>
              <a:ext cx="3339449" cy="257911"/>
            </a:xfrm>
            <a:prstGeom prst="rect">
              <a:avLst/>
            </a:prstGeom>
            <a:noFill/>
            <a:ln w="9525">
              <a:noFill/>
              <a:miter lim="800000"/>
              <a:headEnd/>
              <a:tailEnd/>
            </a:ln>
          </p:spPr>
        </p:pic>
        <p:sp>
          <p:nvSpPr>
            <p:cNvPr id="21" name="TextBox 20"/>
            <p:cNvSpPr txBox="1"/>
            <p:nvPr/>
          </p:nvSpPr>
          <p:spPr>
            <a:xfrm>
              <a:off x="4290164" y="2532293"/>
              <a:ext cx="300080" cy="689509"/>
            </a:xfrm>
            <a:prstGeom prst="rect">
              <a:avLst/>
            </a:prstGeom>
            <a:noFill/>
          </p:spPr>
          <p:txBody>
            <a:bodyPr wrap="square" rtlCol="0">
              <a:spAutoFit/>
            </a:bodyPr>
            <a:lstStyle/>
            <a:p>
              <a:r>
                <a:rPr lang="en-US" dirty="0" smtClean="0"/>
                <a:t>*</a:t>
              </a:r>
              <a:endParaRPr lang="en-US" dirty="0"/>
            </a:p>
          </p:txBody>
        </p:sp>
        <p:pic>
          <p:nvPicPr>
            <p:cNvPr id="34824" name="Picture 8"/>
            <p:cNvPicPr>
              <a:picLocks noChangeAspect="1" noChangeArrowheads="1"/>
            </p:cNvPicPr>
            <p:nvPr/>
          </p:nvPicPr>
          <p:blipFill>
            <a:blip r:embed="rId8"/>
            <a:srcRect l="6625" t="67722" r="78038" b="30500"/>
            <a:stretch>
              <a:fillRect/>
            </a:stretch>
          </p:blipFill>
          <p:spPr bwMode="auto">
            <a:xfrm>
              <a:off x="3054473" y="2901624"/>
              <a:ext cx="3498728" cy="258999"/>
            </a:xfrm>
            <a:prstGeom prst="rect">
              <a:avLst/>
            </a:prstGeom>
            <a:noFill/>
            <a:ln w="9525">
              <a:noFill/>
              <a:miter lim="800000"/>
              <a:headEnd/>
              <a:tailEnd/>
            </a:ln>
          </p:spPr>
        </p:pic>
      </p:grpSp>
      <p:sp>
        <p:nvSpPr>
          <p:cNvPr id="16" name="Content Placeholder 2"/>
          <p:cNvSpPr txBox="1">
            <a:spLocks/>
          </p:cNvSpPr>
          <p:nvPr/>
        </p:nvSpPr>
        <p:spPr>
          <a:xfrm>
            <a:off x="4363401" y="1138746"/>
            <a:ext cx="4129089" cy="2888837"/>
          </a:xfrm>
          <a:prstGeom prst="rect">
            <a:avLst/>
          </a:prstGeom>
        </p:spPr>
        <p:txBody>
          <a:bodyPr>
            <a:noAutofit/>
          </a:bodyPr>
          <a:lstStyle/>
          <a:p>
            <a:pPr marL="742950" lvl="1" indent="-285750">
              <a:spcBef>
                <a:spcPct val="20000"/>
              </a:spcBef>
              <a:buFont typeface="Arial" pitchFamily="34" charset="0"/>
              <a:buChar char="•"/>
            </a:pPr>
            <a:r>
              <a:rPr lang="en-US" sz="2400" dirty="0" smtClean="0"/>
              <a:t>Consequence of Design Pattern:  Planned process hierarchy will “match” service hierarchy</a:t>
            </a:r>
          </a:p>
          <a:p>
            <a:pPr marL="1200150" lvl="2" indent="-285750">
              <a:spcBef>
                <a:spcPct val="20000"/>
              </a:spcBef>
              <a:buFont typeface="Arial" pitchFamily="34" charset="0"/>
              <a:buChar char="•"/>
            </a:pPr>
            <a:endParaRPr lang="en-US" sz="2400" dirty="0" smtClean="0"/>
          </a:p>
          <a:p>
            <a:pPr marL="742950" lvl="1" indent="-285750">
              <a:spcBef>
                <a:spcPct val="20000"/>
              </a:spcBef>
              <a:buFont typeface="Arial" pitchFamily="34" charset="0"/>
              <a:buChar char="•"/>
            </a:pPr>
            <a:endParaRPr lang="en-US" sz="9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1"/>
          <p:cNvSpPr txBox="1">
            <a:spLocks/>
          </p:cNvSpPr>
          <p:nvPr/>
        </p:nvSpPr>
        <p:spPr>
          <a:xfrm>
            <a:off x="0" y="95669"/>
            <a:ext cx="9144000" cy="78482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Service Classification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Content Placeholder 2"/>
          <p:cNvSpPr txBox="1">
            <a:spLocks/>
          </p:cNvSpPr>
          <p:nvPr/>
        </p:nvSpPr>
        <p:spPr>
          <a:xfrm>
            <a:off x="-117126" y="757949"/>
            <a:ext cx="4249739" cy="5315191"/>
          </a:xfrm>
          <a:prstGeom prst="rect">
            <a:avLst/>
          </a:prstGeom>
        </p:spPr>
        <p:txBody>
          <a:bodyPr>
            <a:noAutofit/>
          </a:bodyPr>
          <a:lstStyle/>
          <a:p>
            <a:pPr marL="742950" lvl="1" indent="-285750">
              <a:spcBef>
                <a:spcPct val="20000"/>
              </a:spcBef>
              <a:buFont typeface="Arial" pitchFamily="34" charset="0"/>
              <a:buChar char="•"/>
            </a:pPr>
            <a:r>
              <a:rPr lang="en-US" sz="2400" dirty="0" smtClean="0"/>
              <a:t>Service hierarchy with </a:t>
            </a:r>
            <a:r>
              <a:rPr lang="en-US" sz="2400" u="sng" dirty="0" smtClean="0"/>
              <a:t>process-based classification</a:t>
            </a:r>
            <a:r>
              <a:rPr lang="en-US" sz="2400" dirty="0" smtClean="0"/>
              <a:t> for its top level distinctions (consistent with NIF, BRO)</a:t>
            </a:r>
          </a:p>
          <a:p>
            <a:pPr marL="742950" lvl="1" indent="-285750">
              <a:spcBef>
                <a:spcPct val="20000"/>
              </a:spcBef>
              <a:buFont typeface="Arial" pitchFamily="34" charset="0"/>
              <a:buChar char="•"/>
            </a:pPr>
            <a:endParaRPr lang="en-US" sz="900" dirty="0" smtClean="0"/>
          </a:p>
          <a:p>
            <a:pPr marL="742950" lvl="1" indent="-285750">
              <a:spcBef>
                <a:spcPct val="20000"/>
              </a:spcBef>
              <a:buFont typeface="Arial" pitchFamily="34" charset="0"/>
              <a:buChar char="•"/>
            </a:pPr>
            <a:r>
              <a:rPr lang="en-US" sz="2400" dirty="0" smtClean="0"/>
              <a:t>S</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econdary</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classification based on </a:t>
            </a:r>
            <a:r>
              <a:rPr lang="en-US" sz="2400" u="sng" dirty="0" smtClean="0"/>
              <a:t>input/output</a:t>
            </a:r>
            <a:r>
              <a:rPr lang="en-US" sz="2400" dirty="0" smtClean="0"/>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of process</a:t>
            </a:r>
          </a:p>
          <a:p>
            <a:pPr marL="742950" lvl="1" indent="-285750">
              <a:spcBef>
                <a:spcPct val="20000"/>
              </a:spcBef>
              <a:buFont typeface="Arial" pitchFamily="34" charset="0"/>
              <a:buChar char="•"/>
            </a:pPr>
            <a:r>
              <a:rPr lang="en-US" sz="2400" noProof="0" dirty="0" smtClean="0"/>
              <a:t>‘Processing Service’ subsumes Production and Modification (and possibly Maintenance, depending on how ‘processing’ is defined)</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lvl="1" indent="-285750">
              <a:spcBef>
                <a:spcPct val="20000"/>
              </a:spcBef>
              <a:buFont typeface="Arial" pitchFamily="34" charset="0"/>
              <a:buChar char="•"/>
            </a:pPr>
            <a:endParaRPr kumimoji="0" lang="en-US" sz="9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2" name="Group 8"/>
          <p:cNvGrpSpPr>
            <a:grpSpLocks/>
          </p:cNvGrpSpPr>
          <p:nvPr/>
        </p:nvGrpSpPr>
        <p:grpSpPr bwMode="auto">
          <a:xfrm>
            <a:off x="115888" y="6183313"/>
            <a:ext cx="2011362" cy="649287"/>
            <a:chOff x="696913" y="6069621"/>
            <a:chExt cx="2011616" cy="649602"/>
          </a:xfrm>
        </p:grpSpPr>
        <p:sp>
          <p:nvSpPr>
            <p:cNvPr id="10" name="TextBox 4"/>
            <p:cNvSpPr txBox="1">
              <a:spLocks noChangeArrowheads="1"/>
            </p:cNvSpPr>
            <p:nvPr/>
          </p:nvSpPr>
          <p:spPr bwMode="auto">
            <a:xfrm>
              <a:off x="1470916" y="6473002"/>
              <a:ext cx="1237613" cy="246221"/>
            </a:xfrm>
            <a:prstGeom prst="rect">
              <a:avLst/>
            </a:prstGeom>
            <a:noFill/>
            <a:ln w="9525">
              <a:noFill/>
              <a:miter lim="800000"/>
              <a:headEnd/>
              <a:tailEnd/>
            </a:ln>
          </p:spPr>
          <p:txBody>
            <a:bodyPr>
              <a:prstTxWarp prst="textNoShape">
                <a:avLst/>
              </a:prstTxWarp>
              <a:spAutoFit/>
            </a:bodyPr>
            <a:lstStyle/>
            <a:p>
              <a:r>
                <a:rPr lang="en-US" sz="1000" b="1">
                  <a:latin typeface="Corbel" charset="0"/>
                </a:rPr>
                <a:t>c o n s o r t i u m</a:t>
              </a:r>
            </a:p>
          </p:txBody>
        </p:sp>
        <p:pic>
          <p:nvPicPr>
            <p:cNvPr id="11" name="Picture 6" descr="C:\Documents and Settings\rgg9\Desktop\eagle-i\Images\U24_Logos\EI_Logo_Final_BW.png"/>
            <p:cNvPicPr>
              <a:picLocks noChangeAspect="1" noChangeArrowheads="1"/>
            </p:cNvPicPr>
            <p:nvPr/>
          </p:nvPicPr>
          <p:blipFill>
            <a:blip r:embed="rId3"/>
            <a:srcRect/>
            <a:stretch>
              <a:fillRect/>
            </a:stretch>
          </p:blipFill>
          <p:spPr bwMode="auto">
            <a:xfrm>
              <a:off x="696913" y="6069621"/>
              <a:ext cx="1747395" cy="605925"/>
            </a:xfrm>
            <a:prstGeom prst="rect">
              <a:avLst/>
            </a:prstGeom>
            <a:noFill/>
            <a:ln w="9525">
              <a:noFill/>
              <a:miter lim="800000"/>
              <a:headEnd/>
              <a:tailEnd/>
            </a:ln>
          </p:spPr>
        </p:pic>
      </p:grpSp>
      <p:sp>
        <p:nvSpPr>
          <p:cNvPr id="8" name="TextBox 7"/>
          <p:cNvSpPr txBox="1"/>
          <p:nvPr/>
        </p:nvSpPr>
        <p:spPr>
          <a:xfrm>
            <a:off x="4472358" y="779388"/>
            <a:ext cx="4339008" cy="5978560"/>
          </a:xfrm>
          <a:prstGeom prst="rect">
            <a:avLst/>
          </a:prstGeom>
          <a:noFill/>
          <a:ln w="19050">
            <a:solidFill>
              <a:schemeClr val="tx1"/>
            </a:solidFill>
          </a:ln>
        </p:spPr>
        <p:txBody>
          <a:bodyPr wrap="none" rtlCol="0">
            <a:spAutoFit/>
          </a:bodyPr>
          <a:lstStyle/>
          <a:p>
            <a:pPr lvl="0"/>
            <a:r>
              <a:rPr lang="en-US" sz="1500" b="1" dirty="0" smtClean="0"/>
              <a:t>Service</a:t>
            </a:r>
            <a:endParaRPr lang="en-US" sz="1500" dirty="0" smtClean="0"/>
          </a:p>
          <a:p>
            <a:pPr lvl="1"/>
            <a:r>
              <a:rPr lang="en-US" sz="1500" b="1" dirty="0" smtClean="0"/>
              <a:t>Access Service</a:t>
            </a:r>
            <a:endParaRPr lang="en-US" sz="1500" dirty="0" smtClean="0"/>
          </a:p>
          <a:p>
            <a:pPr lvl="2"/>
            <a:r>
              <a:rPr lang="en-US" sz="1500" dirty="0" smtClean="0"/>
              <a:t>Material Access Service </a:t>
            </a:r>
          </a:p>
          <a:p>
            <a:pPr lvl="2"/>
            <a:r>
              <a:rPr lang="en-US" sz="1500" dirty="0" smtClean="0"/>
              <a:t>IT Access Service</a:t>
            </a:r>
          </a:p>
          <a:p>
            <a:pPr lvl="2"/>
            <a:r>
              <a:rPr lang="en-US" sz="1500" dirty="0" smtClean="0"/>
              <a:t>           Data Access Service</a:t>
            </a:r>
          </a:p>
          <a:p>
            <a:pPr lvl="1"/>
            <a:r>
              <a:rPr lang="en-US" sz="1500" b="1" dirty="0" smtClean="0"/>
              <a:t>Analysis Service </a:t>
            </a:r>
            <a:endParaRPr lang="en-US" sz="1500" dirty="0" smtClean="0"/>
          </a:p>
          <a:p>
            <a:pPr lvl="2"/>
            <a:r>
              <a:rPr lang="en-US" sz="1500" dirty="0" smtClean="0"/>
              <a:t>Material Analysis Service </a:t>
            </a:r>
          </a:p>
          <a:p>
            <a:pPr lvl="2"/>
            <a:r>
              <a:rPr lang="en-US" sz="1500" dirty="0" smtClean="0"/>
              <a:t>Data Analysis Service</a:t>
            </a:r>
          </a:p>
          <a:p>
            <a:pPr lvl="1"/>
            <a:r>
              <a:rPr lang="en-US" sz="1500" b="1" dirty="0" smtClean="0"/>
              <a:t>Processing Service</a:t>
            </a:r>
          </a:p>
          <a:p>
            <a:pPr lvl="1"/>
            <a:r>
              <a:rPr lang="en-US" sz="1500" b="1" dirty="0" smtClean="0"/>
              <a:t>	Material Processing Service</a:t>
            </a:r>
            <a:endParaRPr lang="en-US" sz="1500" dirty="0" smtClean="0"/>
          </a:p>
          <a:p>
            <a:pPr lvl="2"/>
            <a:r>
              <a:rPr lang="en-US" sz="1500" dirty="0" smtClean="0"/>
              <a:t>	Material Production Service </a:t>
            </a:r>
          </a:p>
          <a:p>
            <a:pPr lvl="2"/>
            <a:r>
              <a:rPr lang="en-US" sz="1500" dirty="0" smtClean="0"/>
              <a:t>	Material Modification Service</a:t>
            </a:r>
          </a:p>
          <a:p>
            <a:pPr lvl="2"/>
            <a:r>
              <a:rPr lang="en-US" sz="1500" b="1" dirty="0" smtClean="0"/>
              <a:t>Data Processing Service</a:t>
            </a:r>
          </a:p>
          <a:p>
            <a:pPr lvl="2"/>
            <a:r>
              <a:rPr lang="en-US" sz="1500" b="1" dirty="0" smtClean="0"/>
              <a:t>     </a:t>
            </a:r>
            <a:r>
              <a:rPr lang="en-US" sz="1500" dirty="0" smtClean="0"/>
              <a:t>Data Visualization</a:t>
            </a:r>
          </a:p>
          <a:p>
            <a:pPr lvl="2"/>
            <a:r>
              <a:rPr lang="en-US" sz="1500" dirty="0" smtClean="0"/>
              <a:t>     Data Cleaning</a:t>
            </a:r>
          </a:p>
          <a:p>
            <a:pPr lvl="2"/>
            <a:r>
              <a:rPr lang="en-US" sz="1500" dirty="0" smtClean="0"/>
              <a:t>     Data Normalization</a:t>
            </a:r>
          </a:p>
          <a:p>
            <a:pPr marL="463550" lvl="2"/>
            <a:r>
              <a:rPr lang="en-US" sz="1500" b="1" dirty="0" smtClean="0"/>
              <a:t>Maintenance Service</a:t>
            </a:r>
          </a:p>
          <a:p>
            <a:pPr marL="457200" lvl="2"/>
            <a:r>
              <a:rPr lang="en-US" sz="1500" dirty="0" smtClean="0"/>
              <a:t>	Material Maintenance Service</a:t>
            </a:r>
          </a:p>
          <a:p>
            <a:pPr marL="457200" lvl="2"/>
            <a:r>
              <a:rPr lang="en-US" sz="1500" dirty="0" smtClean="0"/>
              <a:t>	Data Maintenance Service</a:t>
            </a:r>
          </a:p>
          <a:p>
            <a:pPr lvl="1"/>
            <a:r>
              <a:rPr lang="en-US" sz="1500" b="1" dirty="0" smtClean="0"/>
              <a:t>Storage Service</a:t>
            </a:r>
            <a:endParaRPr lang="en-US" sz="1500" dirty="0" smtClean="0"/>
          </a:p>
          <a:p>
            <a:pPr lvl="2"/>
            <a:r>
              <a:rPr lang="en-US" sz="1500" dirty="0" smtClean="0"/>
              <a:t>Material Storage Service </a:t>
            </a:r>
          </a:p>
          <a:p>
            <a:pPr lvl="2"/>
            <a:r>
              <a:rPr lang="en-US" sz="1500" dirty="0" smtClean="0"/>
              <a:t>Data Storage Service</a:t>
            </a:r>
          </a:p>
          <a:p>
            <a:pPr lvl="1">
              <a:spcBef>
                <a:spcPts val="300"/>
              </a:spcBef>
            </a:pPr>
            <a:r>
              <a:rPr lang="en-US" sz="1500" b="1" dirty="0" smtClean="0"/>
              <a:t>Training Service</a:t>
            </a:r>
            <a:r>
              <a:rPr lang="en-US" sz="1500" dirty="0" smtClean="0"/>
              <a:t>  </a:t>
            </a:r>
          </a:p>
          <a:p>
            <a:pPr lvl="1">
              <a:spcBef>
                <a:spcPts val="300"/>
              </a:spcBef>
            </a:pPr>
            <a:r>
              <a:rPr lang="en-US" sz="1500" b="1" dirty="0" smtClean="0"/>
              <a:t>Support Service</a:t>
            </a:r>
            <a:r>
              <a:rPr lang="en-US" sz="1500" dirty="0" smtClean="0"/>
              <a:t> </a:t>
            </a:r>
          </a:p>
          <a:p>
            <a:pPr lvl="1">
              <a:spcBef>
                <a:spcPts val="300"/>
              </a:spcBef>
            </a:pPr>
            <a:r>
              <a:rPr lang="en-US" sz="1500" b="1" dirty="0" smtClean="0"/>
              <a:t>Material Transport Service</a:t>
            </a:r>
            <a:endParaRPr lang="en-US" sz="15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1"/>
          <p:cNvSpPr txBox="1">
            <a:spLocks/>
          </p:cNvSpPr>
          <p:nvPr/>
        </p:nvSpPr>
        <p:spPr>
          <a:xfrm>
            <a:off x="0" y="95669"/>
            <a:ext cx="9144000" cy="78482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Service Classification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Content Placeholder 2"/>
          <p:cNvSpPr txBox="1">
            <a:spLocks/>
          </p:cNvSpPr>
          <p:nvPr/>
        </p:nvSpPr>
        <p:spPr>
          <a:xfrm>
            <a:off x="-304800" y="883679"/>
            <a:ext cx="4495800" cy="5315191"/>
          </a:xfrm>
          <a:prstGeom prst="rect">
            <a:avLst/>
          </a:prstGeom>
        </p:spPr>
        <p:txBody>
          <a:bodyPr>
            <a:noAutofit/>
          </a:bodyPr>
          <a:lstStyle/>
          <a:p>
            <a:pPr marL="742950" lvl="1" indent="-285750">
              <a:spcBef>
                <a:spcPct val="20000"/>
              </a:spcBef>
              <a:buFont typeface="Arial" pitchFamily="34" charset="0"/>
              <a:buChar char="•"/>
            </a:pPr>
            <a:r>
              <a:rPr lang="en-US" sz="2200" dirty="0" smtClean="0"/>
              <a:t>Alternate service hierarchy with </a:t>
            </a:r>
            <a:r>
              <a:rPr lang="en-US" sz="2200" u="sng" dirty="0" smtClean="0"/>
              <a:t>process-based classification </a:t>
            </a:r>
            <a:r>
              <a:rPr lang="en-US" sz="2200" dirty="0" smtClean="0"/>
              <a:t>for its top level distinctions (consistent with NIF, BRO)</a:t>
            </a:r>
          </a:p>
          <a:p>
            <a:pPr marL="742950" lvl="1" indent="-285750">
              <a:spcBef>
                <a:spcPct val="20000"/>
              </a:spcBef>
              <a:buFont typeface="Arial" pitchFamily="34" charset="0"/>
              <a:buChar char="•"/>
            </a:pPr>
            <a:endParaRPr lang="en-US" sz="500" dirty="0" smtClean="0"/>
          </a:p>
          <a:p>
            <a:pPr marL="742950" lvl="1" indent="-285750">
              <a:spcBef>
                <a:spcPct val="20000"/>
              </a:spcBef>
              <a:buFont typeface="Arial" pitchFamily="34" charset="0"/>
              <a:buChar char="•"/>
            </a:pPr>
            <a:r>
              <a:rPr lang="en-US" sz="2200" dirty="0" smtClean="0"/>
              <a:t>S</a:t>
            </a:r>
            <a:r>
              <a:rPr kumimoji="0" lang="en-US" sz="2200" b="0" i="0" u="none" strike="noStrike" kern="1200" cap="none" spc="0" normalizeH="0" baseline="0" noProof="0" dirty="0" err="1" smtClean="0">
                <a:ln>
                  <a:noFill/>
                </a:ln>
                <a:solidFill>
                  <a:schemeClr val="tx1"/>
                </a:solidFill>
                <a:effectLst/>
                <a:uLnTx/>
                <a:uFillTx/>
                <a:latin typeface="+mn-lt"/>
                <a:ea typeface="+mn-ea"/>
                <a:cs typeface="+mn-cs"/>
              </a:rPr>
              <a:t>econdary</a:t>
            </a:r>
            <a:r>
              <a:rPr kumimoji="0" lang="en-US" sz="2200" b="0" i="0" u="none" strike="noStrike" kern="1200" cap="none" spc="0" normalizeH="0" baseline="0" noProof="0" dirty="0" smtClean="0">
                <a:ln>
                  <a:noFill/>
                </a:ln>
                <a:solidFill>
                  <a:schemeClr val="tx1"/>
                </a:solidFill>
                <a:effectLst/>
                <a:uLnTx/>
                <a:uFillTx/>
                <a:latin typeface="+mn-lt"/>
                <a:ea typeface="+mn-ea"/>
                <a:cs typeface="+mn-cs"/>
              </a:rPr>
              <a:t> classification based on </a:t>
            </a:r>
            <a:r>
              <a:rPr lang="en-US" sz="2200" u="sng" dirty="0" smtClean="0"/>
              <a:t>input/output</a:t>
            </a:r>
            <a:r>
              <a:rPr lang="en-US" sz="2200" dirty="0" smtClean="0"/>
              <a:t> </a:t>
            </a:r>
            <a:r>
              <a:rPr kumimoji="0" lang="en-US" sz="2200" b="0" i="0" u="none" strike="noStrike" kern="1200" cap="none" spc="0" normalizeH="0" baseline="0" noProof="0" dirty="0" smtClean="0">
                <a:ln>
                  <a:noFill/>
                </a:ln>
                <a:solidFill>
                  <a:schemeClr val="tx1"/>
                </a:solidFill>
                <a:effectLst/>
                <a:uLnTx/>
                <a:uFillTx/>
                <a:latin typeface="+mn-lt"/>
                <a:ea typeface="+mn-ea"/>
                <a:cs typeface="+mn-cs"/>
              </a:rPr>
              <a:t>of process</a:t>
            </a:r>
          </a:p>
          <a:p>
            <a:pPr marL="742950" lvl="1" indent="-285750">
              <a:spcBef>
                <a:spcPct val="20000"/>
              </a:spcBef>
              <a:buFont typeface="Arial" pitchFamily="34" charset="0"/>
              <a:buChar char="•"/>
            </a:pPr>
            <a:endParaRPr kumimoji="0" lang="en-US" sz="500" b="0" i="0" u="none" strike="noStrike" kern="1200" cap="none" spc="0" normalizeH="0" baseline="0" noProof="0" dirty="0" smtClean="0">
              <a:ln>
                <a:noFill/>
              </a:ln>
              <a:solidFill>
                <a:schemeClr val="tx1"/>
              </a:solidFill>
              <a:effectLst/>
              <a:uLnTx/>
              <a:uFillTx/>
              <a:latin typeface="+mn-lt"/>
              <a:ea typeface="+mn-ea"/>
              <a:cs typeface="+mn-cs"/>
            </a:endParaRPr>
          </a:p>
          <a:p>
            <a:pPr marL="742950" lvl="1" indent="-285750">
              <a:spcBef>
                <a:spcPct val="20000"/>
              </a:spcBef>
              <a:buFont typeface="Arial" pitchFamily="34" charset="0"/>
              <a:buChar char="•"/>
            </a:pPr>
            <a:r>
              <a:rPr lang="en-US" sz="2200" dirty="0" smtClean="0"/>
              <a:t>‘Processing Service’ removed (too vague?), ‘Data Processing’ classes subsumed by ‘Analysis Service’, and  Material Production, Material Modification Services become top level classes</a:t>
            </a:r>
          </a:p>
        </p:txBody>
      </p:sp>
      <p:grpSp>
        <p:nvGrpSpPr>
          <p:cNvPr id="8" name="Group 8"/>
          <p:cNvGrpSpPr>
            <a:grpSpLocks/>
          </p:cNvGrpSpPr>
          <p:nvPr/>
        </p:nvGrpSpPr>
        <p:grpSpPr bwMode="auto">
          <a:xfrm>
            <a:off x="115888" y="6183313"/>
            <a:ext cx="2011362" cy="649287"/>
            <a:chOff x="696913" y="6069621"/>
            <a:chExt cx="2011616" cy="649602"/>
          </a:xfrm>
        </p:grpSpPr>
        <p:sp>
          <p:nvSpPr>
            <p:cNvPr id="10" name="TextBox 4"/>
            <p:cNvSpPr txBox="1">
              <a:spLocks noChangeArrowheads="1"/>
            </p:cNvSpPr>
            <p:nvPr/>
          </p:nvSpPr>
          <p:spPr bwMode="auto">
            <a:xfrm>
              <a:off x="1470916" y="6473002"/>
              <a:ext cx="1237613" cy="246221"/>
            </a:xfrm>
            <a:prstGeom prst="rect">
              <a:avLst/>
            </a:prstGeom>
            <a:noFill/>
            <a:ln w="9525">
              <a:noFill/>
              <a:miter lim="800000"/>
              <a:headEnd/>
              <a:tailEnd/>
            </a:ln>
          </p:spPr>
          <p:txBody>
            <a:bodyPr>
              <a:prstTxWarp prst="textNoShape">
                <a:avLst/>
              </a:prstTxWarp>
              <a:spAutoFit/>
            </a:bodyPr>
            <a:lstStyle/>
            <a:p>
              <a:r>
                <a:rPr lang="en-US" sz="1000" b="1">
                  <a:latin typeface="Corbel" charset="0"/>
                </a:rPr>
                <a:t>c o n s o r t i u m</a:t>
              </a:r>
            </a:p>
          </p:txBody>
        </p:sp>
        <p:pic>
          <p:nvPicPr>
            <p:cNvPr id="11" name="Picture 6" descr="C:\Documents and Settings\rgg9\Desktop\eagle-i\Images\U24_Logos\EI_Logo_Final_BW.png"/>
            <p:cNvPicPr>
              <a:picLocks noChangeAspect="1" noChangeArrowheads="1"/>
            </p:cNvPicPr>
            <p:nvPr/>
          </p:nvPicPr>
          <p:blipFill>
            <a:blip r:embed="rId3"/>
            <a:srcRect/>
            <a:stretch>
              <a:fillRect/>
            </a:stretch>
          </p:blipFill>
          <p:spPr bwMode="auto">
            <a:xfrm>
              <a:off x="696913" y="6069621"/>
              <a:ext cx="1747395" cy="605925"/>
            </a:xfrm>
            <a:prstGeom prst="rect">
              <a:avLst/>
            </a:prstGeom>
            <a:noFill/>
            <a:ln w="9525">
              <a:noFill/>
              <a:miter lim="800000"/>
              <a:headEnd/>
              <a:tailEnd/>
            </a:ln>
          </p:spPr>
        </p:pic>
      </p:grpSp>
      <p:sp>
        <p:nvSpPr>
          <p:cNvPr id="12" name="TextBox 11"/>
          <p:cNvSpPr txBox="1"/>
          <p:nvPr/>
        </p:nvSpPr>
        <p:spPr>
          <a:xfrm>
            <a:off x="4191000" y="922591"/>
            <a:ext cx="4724400" cy="5516895"/>
          </a:xfrm>
          <a:prstGeom prst="rect">
            <a:avLst/>
          </a:prstGeom>
          <a:noFill/>
          <a:ln w="19050">
            <a:solidFill>
              <a:schemeClr val="tx1"/>
            </a:solidFill>
          </a:ln>
        </p:spPr>
        <p:txBody>
          <a:bodyPr wrap="square" rtlCol="0">
            <a:spAutoFit/>
          </a:bodyPr>
          <a:lstStyle/>
          <a:p>
            <a:pPr lvl="0"/>
            <a:r>
              <a:rPr lang="en-US" sz="1500" b="1" dirty="0" smtClean="0"/>
              <a:t>Service</a:t>
            </a:r>
            <a:endParaRPr lang="en-US" sz="1500" dirty="0" smtClean="0"/>
          </a:p>
          <a:p>
            <a:pPr lvl="1"/>
            <a:r>
              <a:rPr lang="en-US" sz="1500" b="1" dirty="0" smtClean="0"/>
              <a:t>Access Service</a:t>
            </a:r>
            <a:endParaRPr lang="en-US" sz="1500" dirty="0" smtClean="0"/>
          </a:p>
          <a:p>
            <a:pPr lvl="2"/>
            <a:r>
              <a:rPr lang="en-US" sz="1500" dirty="0" smtClean="0"/>
              <a:t>Material Access Service </a:t>
            </a:r>
          </a:p>
          <a:p>
            <a:pPr lvl="2"/>
            <a:r>
              <a:rPr lang="en-US" sz="1500" dirty="0" smtClean="0"/>
              <a:t>IT Access Service</a:t>
            </a:r>
          </a:p>
          <a:p>
            <a:pPr lvl="2"/>
            <a:r>
              <a:rPr lang="en-US" sz="1500" dirty="0" smtClean="0"/>
              <a:t>           Data Access Service</a:t>
            </a:r>
          </a:p>
          <a:p>
            <a:pPr lvl="1"/>
            <a:r>
              <a:rPr lang="en-US" sz="1500" b="1" dirty="0" smtClean="0"/>
              <a:t>Analysis Service </a:t>
            </a:r>
            <a:endParaRPr lang="en-US" sz="1500" dirty="0" smtClean="0"/>
          </a:p>
          <a:p>
            <a:pPr lvl="2"/>
            <a:r>
              <a:rPr lang="en-US" sz="1500" dirty="0" smtClean="0"/>
              <a:t>Material Analysis Service </a:t>
            </a:r>
          </a:p>
          <a:p>
            <a:pPr lvl="2"/>
            <a:r>
              <a:rPr lang="en-US" sz="1500" dirty="0" smtClean="0"/>
              <a:t>Data Analysis Service (Data Processing Service)</a:t>
            </a:r>
          </a:p>
          <a:p>
            <a:pPr lvl="2"/>
            <a:r>
              <a:rPr lang="en-US" sz="1500" dirty="0" smtClean="0"/>
              <a:t>       Statistical Analysis Service</a:t>
            </a:r>
          </a:p>
          <a:p>
            <a:pPr lvl="2"/>
            <a:r>
              <a:rPr lang="en-US" sz="1500" dirty="0" smtClean="0"/>
              <a:t>       Data Visualization</a:t>
            </a:r>
          </a:p>
          <a:p>
            <a:pPr lvl="2"/>
            <a:r>
              <a:rPr lang="en-US" sz="1500" dirty="0" smtClean="0"/>
              <a:t>       Data Cleaning</a:t>
            </a:r>
          </a:p>
          <a:p>
            <a:pPr marL="463550" lvl="2"/>
            <a:r>
              <a:rPr lang="en-US" sz="1500" b="1" dirty="0" smtClean="0"/>
              <a:t>Material Production Service </a:t>
            </a:r>
          </a:p>
          <a:p>
            <a:pPr marL="463550" lvl="2"/>
            <a:r>
              <a:rPr lang="en-US" sz="1500" b="1" dirty="0" smtClean="0"/>
              <a:t>Material Modification Service</a:t>
            </a:r>
          </a:p>
          <a:p>
            <a:pPr marL="463550" lvl="2"/>
            <a:r>
              <a:rPr lang="en-US" sz="1500" b="1" dirty="0" smtClean="0"/>
              <a:t>Maintenance Service</a:t>
            </a:r>
          </a:p>
          <a:p>
            <a:pPr marL="457200" lvl="2"/>
            <a:r>
              <a:rPr lang="en-US" sz="1500" dirty="0" smtClean="0"/>
              <a:t>	Material Maintenance Service</a:t>
            </a:r>
          </a:p>
          <a:p>
            <a:pPr marL="457200" lvl="2"/>
            <a:r>
              <a:rPr lang="en-US" sz="1500" dirty="0" smtClean="0"/>
              <a:t>	Data Maintenance Service</a:t>
            </a:r>
          </a:p>
          <a:p>
            <a:pPr marL="457200" lvl="2"/>
            <a:r>
              <a:rPr lang="en-US" sz="1500" dirty="0" smtClean="0"/>
              <a:t>	      Database Management</a:t>
            </a:r>
          </a:p>
          <a:p>
            <a:pPr lvl="1"/>
            <a:r>
              <a:rPr lang="en-US" sz="1500" b="1" dirty="0" smtClean="0"/>
              <a:t>Storage Service</a:t>
            </a:r>
            <a:endParaRPr lang="en-US" sz="1500" dirty="0" smtClean="0"/>
          </a:p>
          <a:p>
            <a:pPr lvl="2"/>
            <a:r>
              <a:rPr lang="en-US" sz="1500" dirty="0" smtClean="0"/>
              <a:t>Material Storage Service </a:t>
            </a:r>
          </a:p>
          <a:p>
            <a:pPr lvl="2"/>
            <a:r>
              <a:rPr lang="en-US" sz="1500" dirty="0" smtClean="0"/>
              <a:t>Data Storage Service</a:t>
            </a:r>
          </a:p>
          <a:p>
            <a:pPr lvl="1">
              <a:spcBef>
                <a:spcPts val="300"/>
              </a:spcBef>
            </a:pPr>
            <a:r>
              <a:rPr lang="en-US" sz="1500" b="1" dirty="0" smtClean="0"/>
              <a:t>Training Service</a:t>
            </a:r>
            <a:r>
              <a:rPr lang="en-US" sz="1500" dirty="0" smtClean="0"/>
              <a:t>  </a:t>
            </a:r>
          </a:p>
          <a:p>
            <a:pPr lvl="1">
              <a:spcBef>
                <a:spcPts val="300"/>
              </a:spcBef>
            </a:pPr>
            <a:r>
              <a:rPr lang="en-US" sz="1500" b="1" dirty="0" smtClean="0"/>
              <a:t>Support Service</a:t>
            </a:r>
            <a:r>
              <a:rPr lang="en-US" sz="1500" dirty="0" smtClean="0"/>
              <a:t> </a:t>
            </a:r>
          </a:p>
          <a:p>
            <a:pPr lvl="1">
              <a:spcBef>
                <a:spcPts val="300"/>
              </a:spcBef>
            </a:pPr>
            <a:r>
              <a:rPr lang="en-US" sz="1500" b="1" dirty="0" smtClean="0"/>
              <a:t>Material Transport Service</a:t>
            </a:r>
            <a:endParaRPr lang="en-US" sz="15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4699038" y="1009409"/>
            <a:ext cx="3606762" cy="5616922"/>
          </a:xfrm>
          <a:prstGeom prst="rect">
            <a:avLst/>
          </a:prstGeom>
          <a:noFill/>
          <a:ln w="19050">
            <a:solidFill>
              <a:schemeClr val="tx1"/>
            </a:solidFill>
          </a:ln>
        </p:spPr>
        <p:txBody>
          <a:bodyPr wrap="square" rtlCol="0">
            <a:spAutoFit/>
          </a:bodyPr>
          <a:lstStyle/>
          <a:p>
            <a:r>
              <a:rPr lang="en-US" sz="1500" b="1" dirty="0" smtClean="0"/>
              <a:t>Service</a:t>
            </a:r>
            <a:endParaRPr lang="en-US" sz="1500" dirty="0" smtClean="0"/>
          </a:p>
          <a:p>
            <a:r>
              <a:rPr lang="en-US" sz="1500" b="1" dirty="0" smtClean="0"/>
              <a:t>     Materials Service </a:t>
            </a:r>
          </a:p>
          <a:p>
            <a:r>
              <a:rPr lang="en-US" sz="1500" dirty="0" smtClean="0"/>
              <a:t>	Material Access Service </a:t>
            </a:r>
            <a:endParaRPr lang="en-US" sz="1500" b="1" dirty="0" smtClean="0"/>
          </a:p>
          <a:p>
            <a:pPr fontAlgn="ctr"/>
            <a:r>
              <a:rPr lang="en-US" sz="1500" dirty="0" smtClean="0"/>
              <a:t>	Material Analysis Service </a:t>
            </a:r>
          </a:p>
          <a:p>
            <a:pPr fontAlgn="ctr"/>
            <a:r>
              <a:rPr lang="en-US" sz="1500" dirty="0" smtClean="0"/>
              <a:t>	Material Processing Service  </a:t>
            </a:r>
          </a:p>
          <a:p>
            <a:pPr fontAlgn="ctr"/>
            <a:r>
              <a:rPr lang="en-US" sz="1500" dirty="0" smtClean="0"/>
              <a:t>		Material Production Service </a:t>
            </a:r>
          </a:p>
          <a:p>
            <a:pPr fontAlgn="ctr"/>
            <a:r>
              <a:rPr lang="en-US" sz="1500" dirty="0" smtClean="0"/>
              <a:t>		Material Modification Service</a:t>
            </a:r>
          </a:p>
          <a:p>
            <a:pPr fontAlgn="ctr"/>
            <a:r>
              <a:rPr lang="en-US" sz="1500" dirty="0" smtClean="0"/>
              <a:t>	Material Maintenance Service  </a:t>
            </a:r>
          </a:p>
          <a:p>
            <a:pPr fontAlgn="ctr"/>
            <a:r>
              <a:rPr lang="en-US" sz="1500" dirty="0" smtClean="0"/>
              <a:t>	Material Storage Service</a:t>
            </a:r>
          </a:p>
          <a:p>
            <a:pPr fontAlgn="ctr"/>
            <a:endParaRPr lang="en-US" sz="800" dirty="0" smtClean="0"/>
          </a:p>
          <a:p>
            <a:pPr fontAlgn="ctr"/>
            <a:r>
              <a:rPr lang="en-US" sz="1500" b="1" dirty="0" smtClean="0"/>
              <a:t>     Data Service (IT Service?)</a:t>
            </a:r>
          </a:p>
          <a:p>
            <a:pPr fontAlgn="ctr"/>
            <a:r>
              <a:rPr lang="en-US" sz="1500" b="1" dirty="0" smtClean="0"/>
              <a:t>	</a:t>
            </a:r>
            <a:r>
              <a:rPr lang="en-US" sz="1500" dirty="0" smtClean="0"/>
              <a:t>Data Analysis Service</a:t>
            </a:r>
          </a:p>
          <a:p>
            <a:pPr lvl="1"/>
            <a:r>
              <a:rPr lang="en-US" sz="1500" dirty="0" smtClean="0"/>
              <a:t>Data Processing Service </a:t>
            </a:r>
          </a:p>
          <a:p>
            <a:pPr lvl="2" fontAlgn="ctr"/>
            <a:r>
              <a:rPr lang="en-US" sz="1500" dirty="0" smtClean="0"/>
              <a:t>Data Visualization</a:t>
            </a:r>
          </a:p>
          <a:p>
            <a:pPr lvl="2" fontAlgn="ctr"/>
            <a:r>
              <a:rPr lang="en-US" sz="1500" dirty="0" smtClean="0"/>
              <a:t>Data Cleaning</a:t>
            </a:r>
          </a:p>
          <a:p>
            <a:pPr fontAlgn="ctr"/>
            <a:r>
              <a:rPr lang="en-US" sz="1500" dirty="0" smtClean="0"/>
              <a:t>	Data Maintenance Service</a:t>
            </a:r>
          </a:p>
          <a:p>
            <a:pPr fontAlgn="ctr"/>
            <a:r>
              <a:rPr lang="en-US" sz="1500" dirty="0" smtClean="0"/>
              <a:t>		Database Management</a:t>
            </a:r>
          </a:p>
          <a:p>
            <a:pPr fontAlgn="ctr"/>
            <a:r>
              <a:rPr lang="en-US" sz="1500" dirty="0" smtClean="0"/>
              <a:t>	Data Storage Service   </a:t>
            </a:r>
          </a:p>
          <a:p>
            <a:pPr fontAlgn="ctr"/>
            <a:r>
              <a:rPr lang="en-US" sz="1500" dirty="0" smtClean="0"/>
              <a:t>	IT /Data Access Service</a:t>
            </a:r>
          </a:p>
          <a:p>
            <a:pPr fontAlgn="ctr"/>
            <a:r>
              <a:rPr lang="en-US" sz="1500" dirty="0" smtClean="0"/>
              <a:t>		Software Access Service?</a:t>
            </a:r>
          </a:p>
          <a:p>
            <a:pPr fontAlgn="ctr"/>
            <a:endParaRPr lang="en-US" sz="600" dirty="0" smtClean="0"/>
          </a:p>
          <a:p>
            <a:pPr>
              <a:spcBef>
                <a:spcPts val="600"/>
              </a:spcBef>
            </a:pPr>
            <a:r>
              <a:rPr lang="en-US" sz="1500" b="1" dirty="0" smtClean="0"/>
              <a:t>     Training Service  </a:t>
            </a:r>
          </a:p>
          <a:p>
            <a:pPr>
              <a:spcBef>
                <a:spcPts val="600"/>
              </a:spcBef>
            </a:pPr>
            <a:r>
              <a:rPr lang="en-US" sz="1500" b="1" dirty="0" smtClean="0"/>
              <a:t>     Support Service </a:t>
            </a:r>
          </a:p>
          <a:p>
            <a:pPr>
              <a:spcBef>
                <a:spcPts val="600"/>
              </a:spcBef>
            </a:pPr>
            <a:r>
              <a:rPr lang="en-US" sz="1500" b="1" dirty="0" smtClean="0"/>
              <a:t>     Material Transport Service</a:t>
            </a:r>
          </a:p>
        </p:txBody>
      </p:sp>
      <p:sp>
        <p:nvSpPr>
          <p:cNvPr id="9" name="Content Placeholder 2"/>
          <p:cNvSpPr txBox="1">
            <a:spLocks/>
          </p:cNvSpPr>
          <p:nvPr/>
        </p:nvSpPr>
        <p:spPr>
          <a:xfrm>
            <a:off x="-117126" y="1009409"/>
            <a:ext cx="4249739" cy="5619991"/>
          </a:xfrm>
          <a:prstGeom prst="rect">
            <a:avLst/>
          </a:prstGeom>
        </p:spPr>
        <p:txBody>
          <a:bodyPr>
            <a:noAutofit/>
          </a:bodyPr>
          <a:lstStyle/>
          <a:p>
            <a:pPr marL="742950" lvl="1" indent="-285750">
              <a:spcBef>
                <a:spcPct val="20000"/>
              </a:spcBef>
              <a:buFont typeface="Arial" pitchFamily="34" charset="0"/>
              <a:buChar char="•"/>
            </a:pPr>
            <a:r>
              <a:rPr lang="en-US" sz="2400" dirty="0" smtClean="0"/>
              <a:t>Service hierarchy with </a:t>
            </a:r>
            <a:r>
              <a:rPr lang="en-US" sz="2400" u="sng" dirty="0" smtClean="0"/>
              <a:t>input/output</a:t>
            </a:r>
            <a:r>
              <a:rPr lang="en-US" sz="2400" dirty="0" smtClean="0"/>
              <a:t>-based top level distinction</a:t>
            </a:r>
          </a:p>
          <a:p>
            <a:pPr marL="742950" lvl="1" indent="-285750">
              <a:spcBef>
                <a:spcPct val="20000"/>
              </a:spcBef>
            </a:pPr>
            <a:r>
              <a:rPr lang="en-US" sz="2400" dirty="0" smtClean="0"/>
              <a:t> </a:t>
            </a:r>
          </a:p>
          <a:p>
            <a:pPr marL="742950" lvl="1" indent="-285750">
              <a:spcBef>
                <a:spcPct val="20000"/>
              </a:spcBef>
              <a:buFont typeface="Arial" pitchFamily="34" charset="0"/>
              <a:buChar char="•"/>
            </a:pPr>
            <a:r>
              <a:rPr lang="en-US" sz="2400" dirty="0" smtClean="0"/>
              <a:t>material </a:t>
            </a:r>
            <a:r>
              <a:rPr lang="en-US" sz="2400" dirty="0" err="1" smtClean="0"/>
              <a:t>vs</a:t>
            </a:r>
            <a:r>
              <a:rPr lang="en-US" sz="2400" dirty="0" smtClean="0"/>
              <a:t> data distinction made first, and secondary classification based on </a:t>
            </a:r>
            <a:r>
              <a:rPr lang="en-US" sz="2400" u="sng" dirty="0" smtClean="0"/>
              <a:t>process performed</a:t>
            </a:r>
          </a:p>
          <a:p>
            <a:pPr marL="742950" lvl="1" indent="-285750">
              <a:spcBef>
                <a:spcPct val="20000"/>
              </a:spcBef>
              <a:buFont typeface="Arial" pitchFamily="34" charset="0"/>
              <a:buChar char="•"/>
            </a:pPr>
            <a:endParaRPr lang="en-US" sz="2400" u="sng" dirty="0" smtClean="0"/>
          </a:p>
          <a:p>
            <a:pPr marL="742950" lvl="1" indent="-285750">
              <a:spcBef>
                <a:spcPct val="20000"/>
              </a:spcBef>
            </a:pPr>
            <a:endParaRPr kumimoji="0" lang="en-US" sz="9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2" name="Group 8"/>
          <p:cNvGrpSpPr>
            <a:grpSpLocks/>
          </p:cNvGrpSpPr>
          <p:nvPr/>
        </p:nvGrpSpPr>
        <p:grpSpPr bwMode="auto">
          <a:xfrm>
            <a:off x="115888" y="6183313"/>
            <a:ext cx="2011362" cy="649287"/>
            <a:chOff x="696913" y="6069621"/>
            <a:chExt cx="2011616" cy="649602"/>
          </a:xfrm>
        </p:grpSpPr>
        <p:sp>
          <p:nvSpPr>
            <p:cNvPr id="10" name="TextBox 4"/>
            <p:cNvSpPr txBox="1">
              <a:spLocks noChangeArrowheads="1"/>
            </p:cNvSpPr>
            <p:nvPr/>
          </p:nvSpPr>
          <p:spPr bwMode="auto">
            <a:xfrm>
              <a:off x="1470916" y="6473002"/>
              <a:ext cx="1237613" cy="246221"/>
            </a:xfrm>
            <a:prstGeom prst="rect">
              <a:avLst/>
            </a:prstGeom>
            <a:noFill/>
            <a:ln w="9525">
              <a:noFill/>
              <a:miter lim="800000"/>
              <a:headEnd/>
              <a:tailEnd/>
            </a:ln>
          </p:spPr>
          <p:txBody>
            <a:bodyPr>
              <a:prstTxWarp prst="textNoShape">
                <a:avLst/>
              </a:prstTxWarp>
              <a:spAutoFit/>
            </a:bodyPr>
            <a:lstStyle/>
            <a:p>
              <a:r>
                <a:rPr lang="en-US" sz="1000" b="1">
                  <a:latin typeface="Corbel" charset="0"/>
                </a:rPr>
                <a:t>c o n s o r t i u m</a:t>
              </a:r>
            </a:p>
          </p:txBody>
        </p:sp>
        <p:pic>
          <p:nvPicPr>
            <p:cNvPr id="11" name="Picture 6" descr="C:\Documents and Settings\rgg9\Desktop\eagle-i\Images\U24_Logos\EI_Logo_Final_BW.png"/>
            <p:cNvPicPr>
              <a:picLocks noChangeAspect="1" noChangeArrowheads="1"/>
            </p:cNvPicPr>
            <p:nvPr/>
          </p:nvPicPr>
          <p:blipFill>
            <a:blip r:embed="rId3"/>
            <a:srcRect/>
            <a:stretch>
              <a:fillRect/>
            </a:stretch>
          </p:blipFill>
          <p:spPr bwMode="auto">
            <a:xfrm>
              <a:off x="696913" y="6069621"/>
              <a:ext cx="1747395" cy="605925"/>
            </a:xfrm>
            <a:prstGeom prst="rect">
              <a:avLst/>
            </a:prstGeom>
            <a:noFill/>
            <a:ln w="9525">
              <a:noFill/>
              <a:miter lim="800000"/>
              <a:headEnd/>
              <a:tailEnd/>
            </a:ln>
          </p:spPr>
        </p:pic>
      </p:grpSp>
      <p:sp>
        <p:nvSpPr>
          <p:cNvPr id="8" name="Title 1"/>
          <p:cNvSpPr txBox="1">
            <a:spLocks/>
          </p:cNvSpPr>
          <p:nvPr/>
        </p:nvSpPr>
        <p:spPr>
          <a:xfrm>
            <a:off x="0" y="197267"/>
            <a:ext cx="9144000" cy="78482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Service Classification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376" y="1038421"/>
            <a:ext cx="9185857" cy="5974328"/>
          </a:xfrm>
        </p:spPr>
        <p:txBody>
          <a:bodyPr>
            <a:noAutofit/>
          </a:bodyPr>
          <a:lstStyle/>
          <a:p>
            <a:pPr lvl="1">
              <a:buFont typeface="Arial" pitchFamily="34" charset="0"/>
              <a:buChar char="•"/>
            </a:pPr>
            <a:r>
              <a:rPr lang="en-US" sz="2400" dirty="0" smtClean="0"/>
              <a:t>For driving the eagle-I search UI, application-based classes may be more intuitive than process- and input/output-based classification</a:t>
            </a:r>
          </a:p>
          <a:p>
            <a:pPr lvl="1">
              <a:buNone/>
            </a:pPr>
            <a:endParaRPr lang="en-US" sz="1600" dirty="0" smtClean="0"/>
          </a:p>
          <a:p>
            <a:pPr lvl="1">
              <a:buFont typeface="Arial" pitchFamily="34" charset="0"/>
              <a:buChar char="•"/>
            </a:pPr>
            <a:r>
              <a:rPr lang="en-US" sz="2400" dirty="0" smtClean="0"/>
              <a:t>Therefore, equivalent classes for application-based service categories will be created to aid in resource discovery</a:t>
            </a:r>
          </a:p>
          <a:p>
            <a:pPr marL="1481138" lvl="3" indent="-109538">
              <a:buFont typeface="Arial" pitchFamily="34" charset="0"/>
              <a:buChar char="•"/>
            </a:pPr>
            <a:r>
              <a:rPr lang="en-US" dirty="0" smtClean="0"/>
              <a:t>Flow </a:t>
            </a:r>
            <a:r>
              <a:rPr lang="en-US" dirty="0" err="1" smtClean="0"/>
              <a:t>Cytometry</a:t>
            </a:r>
            <a:r>
              <a:rPr lang="en-US" dirty="0" smtClean="0"/>
              <a:t> Service </a:t>
            </a:r>
          </a:p>
          <a:p>
            <a:pPr marL="1481138" lvl="3" indent="-109538">
              <a:buFont typeface="Arial" pitchFamily="34" charset="0"/>
              <a:buChar char="•"/>
            </a:pPr>
            <a:r>
              <a:rPr lang="en-US" dirty="0" smtClean="0"/>
              <a:t>Molecular Biology Service</a:t>
            </a:r>
          </a:p>
          <a:p>
            <a:pPr marL="1481138" lvl="3" indent="-109538">
              <a:buFont typeface="Arial" pitchFamily="34" charset="0"/>
              <a:buChar char="•"/>
            </a:pPr>
            <a:r>
              <a:rPr lang="en-US" dirty="0" smtClean="0"/>
              <a:t>Cell Culture Service</a:t>
            </a:r>
          </a:p>
          <a:p>
            <a:pPr marL="1481138" lvl="3" indent="-109538">
              <a:buFont typeface="Arial" pitchFamily="34" charset="0"/>
              <a:buChar char="•"/>
            </a:pPr>
            <a:r>
              <a:rPr lang="en-US" dirty="0" smtClean="0"/>
              <a:t>Protein Chemistry Service</a:t>
            </a:r>
          </a:p>
          <a:p>
            <a:pPr marL="1481138" lvl="3" indent="-109538">
              <a:buFont typeface="Arial" pitchFamily="34" charset="0"/>
              <a:buChar char="•"/>
            </a:pPr>
            <a:r>
              <a:rPr lang="en-US" dirty="0" smtClean="0"/>
              <a:t>Proteomics Service</a:t>
            </a:r>
          </a:p>
          <a:p>
            <a:pPr marL="1481138" lvl="3" indent="-109538">
              <a:buFont typeface="Arial" pitchFamily="34" charset="0"/>
              <a:buChar char="•"/>
            </a:pPr>
            <a:r>
              <a:rPr lang="en-US" dirty="0" smtClean="0"/>
              <a:t>Histology and Pathology Services</a:t>
            </a:r>
          </a:p>
          <a:p>
            <a:pPr marL="1481138" lvl="3" indent="-109538">
              <a:buFont typeface="Arial" pitchFamily="34" charset="0"/>
              <a:buChar char="•"/>
            </a:pPr>
            <a:r>
              <a:rPr lang="en-US" dirty="0" smtClean="0"/>
              <a:t>Stem Cell Service</a:t>
            </a:r>
          </a:p>
          <a:p>
            <a:pPr marL="1481138" lvl="3" indent="-109538">
              <a:buFont typeface="Arial" pitchFamily="34" charset="0"/>
              <a:buChar char="•"/>
            </a:pPr>
            <a:r>
              <a:rPr lang="en-US" dirty="0" err="1" smtClean="0"/>
              <a:t>Transgenics</a:t>
            </a:r>
            <a:r>
              <a:rPr lang="en-US" dirty="0" smtClean="0"/>
              <a:t> Service</a:t>
            </a:r>
          </a:p>
          <a:p>
            <a:pPr marL="1481138" lvl="3" indent="-109538">
              <a:buNone/>
            </a:pPr>
            <a:endParaRPr lang="en-US" sz="1600" dirty="0" smtClean="0"/>
          </a:p>
        </p:txBody>
      </p:sp>
      <p:sp>
        <p:nvSpPr>
          <p:cNvPr id="4" name="Title 1"/>
          <p:cNvSpPr txBox="1">
            <a:spLocks/>
          </p:cNvSpPr>
          <p:nvPr/>
        </p:nvSpPr>
        <p:spPr>
          <a:xfrm>
            <a:off x="-101100" y="-87379"/>
            <a:ext cx="941136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Application(Domain)-Based Service Classification</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809" y="922309"/>
            <a:ext cx="8879091" cy="5765094"/>
          </a:xfrm>
        </p:spPr>
        <p:txBody>
          <a:bodyPr>
            <a:noAutofit/>
          </a:bodyPr>
          <a:lstStyle/>
          <a:p>
            <a:pPr lvl="1">
              <a:buFont typeface="Arial" pitchFamily="34" charset="0"/>
              <a:buChar char="•"/>
            </a:pPr>
            <a:r>
              <a:rPr lang="en-US" sz="2400" dirty="0" smtClean="0"/>
              <a:t>Application-based equivalent classes can be defined  using axioms placed on asserted service classes that specify</a:t>
            </a:r>
          </a:p>
          <a:p>
            <a:pPr marL="1381125" lvl="2">
              <a:buFont typeface="Arial" pitchFamily="34" charset="0"/>
              <a:buChar char="•"/>
            </a:pPr>
            <a:r>
              <a:rPr lang="en-US" sz="1800" dirty="0" smtClean="0"/>
              <a:t>service participants (agents, input/output) </a:t>
            </a:r>
          </a:p>
          <a:p>
            <a:pPr marL="1381125" lvl="2">
              <a:buFont typeface="Arial" pitchFamily="34" charset="0"/>
              <a:buChar char="•"/>
            </a:pPr>
            <a:r>
              <a:rPr lang="en-US" sz="1800" dirty="0" smtClean="0"/>
              <a:t>realization of functions/roles</a:t>
            </a:r>
          </a:p>
          <a:p>
            <a:pPr marL="1381125" lvl="2">
              <a:buFont typeface="Arial" pitchFamily="34" charset="0"/>
              <a:buChar char="•"/>
            </a:pPr>
            <a:r>
              <a:rPr lang="en-US" sz="1800" dirty="0" err="1" smtClean="0"/>
              <a:t>aboutness</a:t>
            </a:r>
            <a:r>
              <a:rPr lang="en-US" sz="1800" dirty="0" smtClean="0"/>
              <a:t> of information content entity input or output</a:t>
            </a:r>
          </a:p>
          <a:p>
            <a:pPr marL="1381125" lvl="2">
              <a:buFont typeface="Arial" pitchFamily="34" charset="0"/>
              <a:buChar char="•"/>
            </a:pPr>
            <a:endParaRPr lang="en-US" sz="1000" dirty="0" smtClean="0"/>
          </a:p>
          <a:p>
            <a:pPr lvl="1">
              <a:buFont typeface="Arial" pitchFamily="34" charset="0"/>
              <a:buChar char="•"/>
            </a:pPr>
            <a:r>
              <a:rPr lang="en-US" sz="2400" dirty="0" smtClean="0"/>
              <a:t>Example:  ‘flow </a:t>
            </a:r>
            <a:r>
              <a:rPr lang="en-US" sz="2400" dirty="0" err="1" smtClean="0"/>
              <a:t>cytometry</a:t>
            </a:r>
            <a:r>
              <a:rPr lang="en-US" sz="2400" dirty="0" smtClean="0"/>
              <a:t> service’ </a:t>
            </a:r>
          </a:p>
          <a:p>
            <a:pPr marL="1138238" lvl="1">
              <a:buNone/>
            </a:pPr>
            <a:r>
              <a:rPr lang="en-US" sz="2200" dirty="0" smtClean="0"/>
              <a:t>- </a:t>
            </a:r>
            <a:r>
              <a:rPr lang="en-US" sz="2200" b="1" dirty="0" smtClean="0"/>
              <a:t>‘</a:t>
            </a:r>
            <a:r>
              <a:rPr lang="en-US" sz="1800" b="1" dirty="0" smtClean="0"/>
              <a:t>service’ </a:t>
            </a:r>
            <a:r>
              <a:rPr lang="en-US" sz="1800" b="1" dirty="0" smtClean="0">
                <a:solidFill>
                  <a:srgbClr val="00B0F0"/>
                </a:solidFill>
              </a:rPr>
              <a:t>and</a:t>
            </a:r>
            <a:r>
              <a:rPr lang="en-US" sz="1800" b="1" dirty="0" smtClean="0"/>
              <a:t> (</a:t>
            </a:r>
            <a:r>
              <a:rPr lang="en-US" sz="1800" b="1" i="1" dirty="0" err="1" smtClean="0"/>
              <a:t>has_participant</a:t>
            </a:r>
            <a:r>
              <a:rPr lang="en-US" sz="1800" b="1" dirty="0" smtClean="0"/>
              <a:t> </a:t>
            </a:r>
            <a:r>
              <a:rPr lang="en-US" sz="1800" b="1" dirty="0" smtClean="0">
                <a:solidFill>
                  <a:srgbClr val="DA00DA"/>
                </a:solidFill>
              </a:rPr>
              <a:t>some</a:t>
            </a:r>
            <a:r>
              <a:rPr lang="en-US" sz="1800" b="1" dirty="0" smtClean="0"/>
              <a:t> ‘flow </a:t>
            </a:r>
            <a:r>
              <a:rPr lang="en-US" sz="1800" b="1" dirty="0" err="1" smtClean="0"/>
              <a:t>cytometry</a:t>
            </a:r>
            <a:r>
              <a:rPr lang="en-US" sz="1800" b="1" dirty="0" smtClean="0"/>
              <a:t> device’)</a:t>
            </a:r>
          </a:p>
          <a:p>
            <a:pPr marL="1374775" lvl="2">
              <a:buFont typeface="Arial" pitchFamily="34" charset="0"/>
              <a:buChar char="•"/>
            </a:pPr>
            <a:r>
              <a:rPr lang="en-US" sz="1600" dirty="0" smtClean="0"/>
              <a:t>will subsume any service that </a:t>
            </a:r>
            <a:r>
              <a:rPr lang="en-US" sz="1600" i="1" dirty="0" err="1" smtClean="0"/>
              <a:t>has_participant</a:t>
            </a:r>
            <a:r>
              <a:rPr lang="en-US" sz="1600" i="1" dirty="0" smtClean="0"/>
              <a:t>’ some ‘flow </a:t>
            </a:r>
            <a:r>
              <a:rPr lang="en-US" sz="1600" i="1" dirty="0" err="1" smtClean="0"/>
              <a:t>cytometry</a:t>
            </a:r>
            <a:r>
              <a:rPr lang="en-US" sz="1600" i="1" dirty="0" smtClean="0"/>
              <a:t> device, </a:t>
            </a:r>
            <a:r>
              <a:rPr lang="en-US" sz="1600" dirty="0" smtClean="0"/>
              <a:t>including:     </a:t>
            </a:r>
          </a:p>
          <a:p>
            <a:pPr marL="1477963" lvl="2">
              <a:buNone/>
            </a:pPr>
            <a:r>
              <a:rPr lang="en-US" sz="1600" dirty="0" smtClean="0"/>
              <a:t>	- material processing services such as ‘FACS cell sorting service’</a:t>
            </a:r>
          </a:p>
          <a:p>
            <a:pPr marL="1477963" lvl="2">
              <a:buNone/>
            </a:pPr>
            <a:r>
              <a:rPr lang="en-US" sz="1600" dirty="0" smtClean="0"/>
              <a:t>	- material analysis services  such as ‘cell-binding detection service’</a:t>
            </a:r>
          </a:p>
          <a:p>
            <a:pPr marL="1477963" lvl="2">
              <a:buNone/>
            </a:pPr>
            <a:r>
              <a:rPr lang="en-US" sz="1600" dirty="0" smtClean="0"/>
              <a:t>	- training services that instruct on the use of flow </a:t>
            </a:r>
            <a:r>
              <a:rPr lang="en-US" sz="1600" dirty="0" err="1" smtClean="0"/>
              <a:t>cytometers</a:t>
            </a:r>
            <a:r>
              <a:rPr lang="en-US" sz="1600" dirty="0" smtClean="0"/>
              <a:t> </a:t>
            </a:r>
          </a:p>
          <a:p>
            <a:pPr lvl="2">
              <a:buFont typeface="Arial" pitchFamily="34" charset="0"/>
              <a:buChar char="•"/>
            </a:pPr>
            <a:endParaRPr lang="en-US" sz="700" dirty="0" smtClean="0"/>
          </a:p>
          <a:p>
            <a:pPr lvl="1">
              <a:buFont typeface="Arial" pitchFamily="34" charset="0"/>
              <a:buChar char="•"/>
            </a:pPr>
            <a:endParaRPr lang="en-US" sz="800" b="1" dirty="0" smtClean="0"/>
          </a:p>
          <a:p>
            <a:pPr lvl="1">
              <a:buFont typeface="Arial" pitchFamily="34" charset="0"/>
              <a:buChar char="•"/>
            </a:pPr>
            <a:r>
              <a:rPr lang="en-US" sz="2400" dirty="0" smtClean="0"/>
              <a:t>Example:  ‘molecular biology service’ </a:t>
            </a:r>
          </a:p>
          <a:p>
            <a:pPr marL="974725" lvl="1">
              <a:buNone/>
            </a:pPr>
            <a:r>
              <a:rPr lang="en-US" sz="1800" dirty="0" smtClean="0"/>
              <a:t>	</a:t>
            </a:r>
            <a:r>
              <a:rPr lang="en-US" sz="1800" b="1" dirty="0" smtClean="0"/>
              <a:t>-  ‘service’ </a:t>
            </a:r>
            <a:r>
              <a:rPr lang="en-US" sz="1800" b="1" dirty="0" smtClean="0">
                <a:solidFill>
                  <a:srgbClr val="00B0F0"/>
                </a:solidFill>
              </a:rPr>
              <a:t>and</a:t>
            </a:r>
            <a:r>
              <a:rPr lang="en-US" sz="1800" b="1" dirty="0" smtClean="0"/>
              <a:t> (</a:t>
            </a:r>
            <a:r>
              <a:rPr lang="en-US" sz="1800" b="1" i="1" dirty="0" err="1" smtClean="0"/>
              <a:t>has_specified_output</a:t>
            </a:r>
            <a:r>
              <a:rPr lang="en-US" sz="1800" b="1" i="1" dirty="0" smtClean="0"/>
              <a:t> </a:t>
            </a:r>
            <a:r>
              <a:rPr lang="en-US" sz="1800" b="1" dirty="0" smtClean="0">
                <a:solidFill>
                  <a:srgbClr val="DA00DA"/>
                </a:solidFill>
              </a:rPr>
              <a:t>some</a:t>
            </a:r>
            <a:r>
              <a:rPr lang="en-US" sz="1800" b="1" dirty="0" smtClean="0"/>
              <a:t> (‘biological macromolecule’ </a:t>
            </a:r>
            <a:r>
              <a:rPr lang="en-US" sz="1800" b="1" dirty="0" smtClean="0">
                <a:solidFill>
                  <a:srgbClr val="00B0F0"/>
                </a:solidFill>
              </a:rPr>
              <a:t>or</a:t>
            </a:r>
            <a:r>
              <a:rPr lang="en-US" sz="1800" b="1" dirty="0" smtClean="0"/>
              <a:t>    </a:t>
            </a:r>
          </a:p>
          <a:p>
            <a:pPr marL="974725" lvl="1">
              <a:buNone/>
            </a:pPr>
            <a:r>
              <a:rPr lang="en-US" sz="1800" b="1" dirty="0" smtClean="0"/>
              <a:t>         (‘measurement datum’ </a:t>
            </a:r>
            <a:r>
              <a:rPr lang="en-US" sz="1800" b="1" dirty="0" smtClean="0">
                <a:solidFill>
                  <a:srgbClr val="00B0F0"/>
                </a:solidFill>
              </a:rPr>
              <a:t>and</a:t>
            </a:r>
            <a:r>
              <a:rPr lang="en-US" sz="1800" b="1" dirty="0" smtClean="0"/>
              <a:t> (</a:t>
            </a:r>
            <a:r>
              <a:rPr lang="en-US" sz="1800" b="1" i="1" dirty="0" err="1" smtClean="0"/>
              <a:t>is_about</a:t>
            </a:r>
            <a:r>
              <a:rPr lang="en-US" sz="1800" b="1" dirty="0" smtClean="0"/>
              <a:t> </a:t>
            </a:r>
            <a:r>
              <a:rPr lang="en-US" sz="1800" b="1" dirty="0" smtClean="0">
                <a:solidFill>
                  <a:srgbClr val="DA00DA"/>
                </a:solidFill>
              </a:rPr>
              <a:t>some</a:t>
            </a:r>
            <a:r>
              <a:rPr lang="en-US" sz="1800" b="1" dirty="0" smtClean="0"/>
              <a:t> ‘biological macromolecule’)))</a:t>
            </a:r>
          </a:p>
          <a:p>
            <a:pPr marL="974725" lvl="1">
              <a:buNone/>
            </a:pPr>
            <a:endParaRPr lang="en-US" sz="700" dirty="0" smtClean="0"/>
          </a:p>
          <a:p>
            <a:pPr lvl="2">
              <a:buNone/>
            </a:pPr>
            <a:endParaRPr lang="en-US" sz="1800" dirty="0" smtClean="0"/>
          </a:p>
        </p:txBody>
      </p:sp>
      <p:sp>
        <p:nvSpPr>
          <p:cNvPr id="4" name="Title 1"/>
          <p:cNvSpPr txBox="1">
            <a:spLocks/>
          </p:cNvSpPr>
          <p:nvPr/>
        </p:nvSpPr>
        <p:spPr>
          <a:xfrm>
            <a:off x="88900" y="-4254"/>
            <a:ext cx="88900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Application-Based Equivalent</a:t>
            </a:r>
            <a:r>
              <a:rPr kumimoji="0" lang="en-US" sz="3600" b="0" i="0" u="none" strike="noStrike" kern="1200" cap="none" spc="0" normalizeH="0" noProof="0" dirty="0" smtClean="0">
                <a:ln>
                  <a:noFill/>
                </a:ln>
                <a:solidFill>
                  <a:schemeClr val="tx1"/>
                </a:solidFill>
                <a:effectLst/>
                <a:uLnTx/>
                <a:uFillTx/>
                <a:latin typeface="+mj-lt"/>
                <a:ea typeface="+mj-ea"/>
                <a:cs typeface="+mj-cs"/>
              </a:rPr>
              <a:t> Classes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376" y="1038421"/>
            <a:ext cx="9185857" cy="5974328"/>
          </a:xfrm>
        </p:spPr>
        <p:txBody>
          <a:bodyPr>
            <a:noAutofit/>
          </a:bodyPr>
          <a:lstStyle/>
          <a:p>
            <a:pPr marL="1481138" lvl="3" indent="-109538">
              <a:buNone/>
            </a:pPr>
            <a:r>
              <a:rPr lang="en-US" sz="1600" b="1" dirty="0" smtClean="0"/>
              <a:t>Service</a:t>
            </a:r>
          </a:p>
          <a:p>
            <a:pPr marL="1481138" lvl="3" indent="-109538">
              <a:buNone/>
            </a:pPr>
            <a:r>
              <a:rPr lang="en-US" sz="1600" dirty="0" smtClean="0"/>
              <a:t>   </a:t>
            </a:r>
            <a:r>
              <a:rPr lang="en-US" sz="1600" b="1" dirty="0" smtClean="0"/>
              <a:t>Access Service  </a:t>
            </a:r>
            <a:r>
              <a:rPr lang="en-US" sz="1600" dirty="0" smtClean="0"/>
              <a:t>(def:  access provided to a resource -material entity or data - for a limited time)</a:t>
            </a:r>
          </a:p>
          <a:p>
            <a:pPr marL="1481138" lvl="3" indent="-109538">
              <a:buNone/>
            </a:pPr>
            <a:r>
              <a:rPr lang="en-US" sz="1600" b="1" dirty="0" smtClean="0"/>
              <a:t>   Materials Service </a:t>
            </a:r>
            <a:r>
              <a:rPr lang="en-US" sz="1600" dirty="0" smtClean="0"/>
              <a:t>(def: material is input OR output of the service)</a:t>
            </a:r>
            <a:endParaRPr lang="en-US" sz="1600" dirty="0" smtClean="0"/>
          </a:p>
          <a:p>
            <a:pPr marL="1481138" lvl="3" indent="-109538">
              <a:buNone/>
            </a:pPr>
            <a:r>
              <a:rPr lang="en-US" sz="1600" dirty="0" smtClean="0"/>
              <a:t>		Material </a:t>
            </a:r>
            <a:r>
              <a:rPr lang="en-US" sz="1600" dirty="0" smtClean="0"/>
              <a:t>Analysis Service (DNA sequencing, cell cycle analysis)</a:t>
            </a:r>
          </a:p>
          <a:p>
            <a:pPr marL="1481138" lvl="3" indent="-109538">
              <a:buNone/>
            </a:pPr>
            <a:r>
              <a:rPr lang="en-US" sz="1600" dirty="0" smtClean="0"/>
              <a:t>		Material </a:t>
            </a:r>
            <a:r>
              <a:rPr lang="en-US" sz="1600" dirty="0" smtClean="0"/>
              <a:t>Processing Service </a:t>
            </a:r>
          </a:p>
          <a:p>
            <a:pPr marL="1481138" lvl="3" indent="-109538">
              <a:buNone/>
            </a:pPr>
            <a:r>
              <a:rPr lang="en-US" sz="1600" dirty="0" smtClean="0"/>
              <a:t>	</a:t>
            </a:r>
            <a:r>
              <a:rPr lang="en-US" sz="1600" dirty="0" smtClean="0"/>
              <a:t>		Material </a:t>
            </a:r>
            <a:r>
              <a:rPr lang="en-US" sz="1600" dirty="0" smtClean="0"/>
              <a:t>Production Service (cell line creation)</a:t>
            </a:r>
          </a:p>
          <a:p>
            <a:pPr marL="1481138" lvl="3" indent="-109538">
              <a:buNone/>
            </a:pPr>
            <a:r>
              <a:rPr lang="en-US" sz="1600" dirty="0" smtClean="0"/>
              <a:t>	</a:t>
            </a:r>
            <a:r>
              <a:rPr lang="en-US" sz="1600" dirty="0" smtClean="0"/>
              <a:t>		Material </a:t>
            </a:r>
            <a:r>
              <a:rPr lang="en-US" sz="1600" dirty="0" smtClean="0"/>
              <a:t>Modification Service (cell line immortalization)</a:t>
            </a:r>
          </a:p>
          <a:p>
            <a:pPr marL="1481138" lvl="3" indent="-109538">
              <a:buNone/>
            </a:pPr>
            <a:r>
              <a:rPr lang="en-US" sz="1600" dirty="0" smtClean="0"/>
              <a:t>		Material </a:t>
            </a:r>
            <a:r>
              <a:rPr lang="en-US" sz="1600" dirty="0" smtClean="0"/>
              <a:t>Maintenance Service  (model organism colony maintenance)</a:t>
            </a:r>
          </a:p>
          <a:p>
            <a:pPr marL="1481138" lvl="3" indent="-109538">
              <a:buNone/>
            </a:pPr>
            <a:r>
              <a:rPr lang="en-US" sz="1600" dirty="0" smtClean="0"/>
              <a:t>		Material </a:t>
            </a:r>
            <a:r>
              <a:rPr lang="en-US" sz="1600" dirty="0" smtClean="0"/>
              <a:t>Storage Service (liquid nitrogen storage service)</a:t>
            </a:r>
          </a:p>
          <a:p>
            <a:pPr marL="1481138" lvl="3" indent="-109538">
              <a:buNone/>
            </a:pPr>
            <a:r>
              <a:rPr lang="en-US" sz="1600" dirty="0" smtClean="0"/>
              <a:t>		Material </a:t>
            </a:r>
            <a:r>
              <a:rPr lang="en-US" sz="1600" dirty="0" smtClean="0"/>
              <a:t>Transport Service (chemical disposal service)</a:t>
            </a:r>
          </a:p>
          <a:p>
            <a:pPr marL="1481138" lvl="3" indent="-109538">
              <a:buNone/>
            </a:pPr>
            <a:r>
              <a:rPr lang="en-US" sz="1600" b="1" dirty="0" smtClean="0"/>
              <a:t>   Data Service </a:t>
            </a:r>
            <a:r>
              <a:rPr lang="en-US" sz="1600" dirty="0" smtClean="0"/>
              <a:t>(def: data is input AND output of the service)</a:t>
            </a:r>
          </a:p>
          <a:p>
            <a:pPr marL="1481138" lvl="3" indent="-109538">
              <a:buNone/>
            </a:pPr>
            <a:r>
              <a:rPr lang="en-US" sz="1600" dirty="0" smtClean="0"/>
              <a:t>		Data </a:t>
            </a:r>
            <a:r>
              <a:rPr lang="en-US" sz="1600" dirty="0" smtClean="0"/>
              <a:t>Analysis/Transformation Service (statistical analysis service)</a:t>
            </a:r>
          </a:p>
          <a:p>
            <a:pPr marL="1481138" lvl="3" indent="-109538">
              <a:buNone/>
            </a:pPr>
            <a:r>
              <a:rPr lang="en-US" sz="1600" dirty="0" smtClean="0"/>
              <a:t>		Data </a:t>
            </a:r>
            <a:r>
              <a:rPr lang="en-US" sz="1600" dirty="0" smtClean="0"/>
              <a:t>Maintenance Service (database management)</a:t>
            </a:r>
            <a:endParaRPr lang="en-US" sz="1600" dirty="0" smtClean="0"/>
          </a:p>
          <a:p>
            <a:pPr marL="1481138" lvl="3" indent="-109538">
              <a:buNone/>
            </a:pPr>
            <a:r>
              <a:rPr lang="en-US" sz="1600" dirty="0" smtClean="0"/>
              <a:t>		</a:t>
            </a:r>
            <a:r>
              <a:rPr lang="en-US" sz="1600" dirty="0" smtClean="0"/>
              <a:t>Data Storage Service  (data backup service)</a:t>
            </a:r>
          </a:p>
          <a:p>
            <a:pPr marL="1481138" lvl="3" indent="-109538">
              <a:buNone/>
            </a:pPr>
            <a:r>
              <a:rPr lang="en-US" sz="1600" b="1" dirty="0" smtClean="0"/>
              <a:t>   Training Service  </a:t>
            </a:r>
          </a:p>
          <a:p>
            <a:pPr marL="1481138" lvl="3" indent="-109538">
              <a:buNone/>
            </a:pPr>
            <a:r>
              <a:rPr lang="en-US" sz="1600" b="1" dirty="0" smtClean="0"/>
              <a:t>   Support Service </a:t>
            </a:r>
          </a:p>
          <a:p>
            <a:pPr marL="1481138" lvl="3" indent="-109538">
              <a:buNone/>
            </a:pPr>
            <a:endParaRPr lang="en-US" sz="1600" dirty="0" smtClean="0"/>
          </a:p>
        </p:txBody>
      </p:sp>
      <p:sp>
        <p:nvSpPr>
          <p:cNvPr id="4" name="Title 1"/>
          <p:cNvSpPr txBox="1">
            <a:spLocks/>
          </p:cNvSpPr>
          <p:nvPr/>
        </p:nvSpPr>
        <p:spPr>
          <a:xfrm>
            <a:off x="-101100" y="-87379"/>
            <a:ext cx="941136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600" dirty="0" smtClean="0">
                <a:latin typeface="+mj-lt"/>
                <a:ea typeface="+mj-ea"/>
                <a:cs typeface="+mj-cs"/>
              </a:rPr>
              <a:t>Proposed Hierarchy</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162" y="841899"/>
            <a:ext cx="8686800" cy="1888104"/>
          </a:xfrm>
        </p:spPr>
        <p:txBody>
          <a:bodyPr>
            <a:normAutofit fontScale="92500" lnSpcReduction="10000"/>
          </a:bodyPr>
          <a:lstStyle/>
          <a:p>
            <a:pPr>
              <a:buFont typeface="Arial" pitchFamily="34" charset="0"/>
              <a:buChar char="•"/>
            </a:pPr>
            <a:r>
              <a:rPr lang="en-US" sz="2800" dirty="0" smtClean="0"/>
              <a:t>Services captured in NIF, eagle-I, OBI, BRO</a:t>
            </a:r>
          </a:p>
          <a:p>
            <a:pPr lvl="1">
              <a:buFont typeface="Arial" pitchFamily="34" charset="0"/>
              <a:buChar char="•"/>
            </a:pPr>
            <a:r>
              <a:rPr lang="en-US" sz="2200" dirty="0" smtClean="0"/>
              <a:t>Typically classified first according to </a:t>
            </a:r>
            <a:r>
              <a:rPr lang="en-US" sz="2200" u="sng" dirty="0" smtClean="0"/>
              <a:t>type of process</a:t>
            </a:r>
            <a:r>
              <a:rPr lang="en-US" sz="2200" dirty="0" smtClean="0"/>
              <a:t> performed          (Access, Production, Analysis, Storage, etc.)</a:t>
            </a:r>
          </a:p>
          <a:p>
            <a:pPr lvl="1">
              <a:buFont typeface="Arial" pitchFamily="34" charset="0"/>
              <a:buChar char="•"/>
            </a:pPr>
            <a:r>
              <a:rPr lang="en-US" sz="2200" dirty="0" smtClean="0"/>
              <a:t>Further subclasses based on </a:t>
            </a:r>
            <a:r>
              <a:rPr lang="en-US" sz="2200" u="sng" dirty="0" smtClean="0"/>
              <a:t>type of input/output</a:t>
            </a:r>
          </a:p>
          <a:p>
            <a:pPr lvl="1">
              <a:buFont typeface="Arial" pitchFamily="34" charset="0"/>
              <a:buChar char="•"/>
            </a:pPr>
            <a:r>
              <a:rPr lang="en-US" sz="2200" dirty="0" smtClean="0"/>
              <a:t>No logical class definitions outside of OBI</a:t>
            </a:r>
          </a:p>
          <a:p>
            <a:endParaRPr lang="en-US" sz="2800" dirty="0"/>
          </a:p>
        </p:txBody>
      </p:sp>
      <p:sp>
        <p:nvSpPr>
          <p:cNvPr id="4" name="Title 1"/>
          <p:cNvSpPr txBox="1">
            <a:spLocks/>
          </p:cNvSpPr>
          <p:nvPr/>
        </p:nvSpPr>
        <p:spPr>
          <a:xfrm>
            <a:off x="457200" y="0"/>
            <a:ext cx="8229600" cy="1011234"/>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Service Modeling Landscape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3"/>
          <a:srcRect/>
          <a:stretch>
            <a:fillRect/>
          </a:stretch>
        </p:blipFill>
        <p:spPr bwMode="auto">
          <a:xfrm>
            <a:off x="267200" y="2661353"/>
            <a:ext cx="8724900" cy="40185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eagle-</a:t>
            </a:r>
            <a:r>
              <a:rPr lang="en-US" dirty="0" err="1" smtClean="0"/>
              <a:t>i</a:t>
            </a:r>
            <a:r>
              <a:rPr lang="en-US" dirty="0" smtClean="0"/>
              <a:t> Requirements</a:t>
            </a:r>
            <a:endParaRPr lang="en-US" dirty="0"/>
          </a:p>
        </p:txBody>
      </p:sp>
      <p:sp>
        <p:nvSpPr>
          <p:cNvPr id="3" name="Content Placeholder 2"/>
          <p:cNvSpPr>
            <a:spLocks noGrp="1"/>
          </p:cNvSpPr>
          <p:nvPr>
            <p:ph idx="1"/>
          </p:nvPr>
        </p:nvSpPr>
        <p:spPr>
          <a:xfrm>
            <a:off x="457200" y="1071458"/>
            <a:ext cx="8407400" cy="5466501"/>
          </a:xfrm>
        </p:spPr>
        <p:txBody>
          <a:bodyPr>
            <a:normAutofit fontScale="62500" lnSpcReduction="20000"/>
          </a:bodyPr>
          <a:lstStyle/>
          <a:p>
            <a:r>
              <a:rPr lang="en-US" dirty="0" smtClean="0"/>
              <a:t>Classes to cover all service resources collected from participating institutions (~2500 so far)</a:t>
            </a:r>
          </a:p>
          <a:p>
            <a:endParaRPr lang="en-US" sz="800" dirty="0" smtClean="0"/>
          </a:p>
          <a:p>
            <a:r>
              <a:rPr lang="en-US" dirty="0" smtClean="0"/>
              <a:t>A service hierarchy that assists service annotation and retrieval</a:t>
            </a:r>
          </a:p>
          <a:p>
            <a:endParaRPr lang="en-US" sz="800" dirty="0" smtClean="0"/>
          </a:p>
          <a:p>
            <a:r>
              <a:rPr lang="en-US" dirty="0" smtClean="0"/>
              <a:t>Services logically defined to promote linking of data about resources</a:t>
            </a:r>
          </a:p>
          <a:p>
            <a:pPr marL="908050" lvl="1"/>
            <a:r>
              <a:rPr lang="en-US" sz="2700" dirty="0" smtClean="0"/>
              <a:t>connect  services to labs, protocols,  instruments, reagents, organisms, etc.</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Modeling as consistent as possible with external efforts (OBI, NIF, BRO)</a:t>
            </a:r>
          </a:p>
        </p:txBody>
      </p:sp>
      <p:pic>
        <p:nvPicPr>
          <p:cNvPr id="4" name="Picture 2" descr="H:\Eagle-i\Office\OHSU Library Logo.transparent.tif"/>
          <p:cNvPicPr>
            <a:picLocks noChangeAspect="1" noChangeArrowheads="1"/>
          </p:cNvPicPr>
          <p:nvPr/>
        </p:nvPicPr>
        <p:blipFill>
          <a:blip r:embed="rId2"/>
          <a:srcRect/>
          <a:stretch>
            <a:fillRect/>
          </a:stretch>
        </p:blipFill>
        <p:spPr bwMode="auto">
          <a:xfrm>
            <a:off x="8305800" y="6122988"/>
            <a:ext cx="882650" cy="735012"/>
          </a:xfrm>
          <a:prstGeom prst="rect">
            <a:avLst/>
          </a:prstGeom>
          <a:noFill/>
          <a:ln w="9525">
            <a:noFill/>
            <a:miter lim="800000"/>
            <a:headEnd/>
            <a:tailEnd/>
          </a:ln>
        </p:spPr>
      </p:pic>
      <p:grpSp>
        <p:nvGrpSpPr>
          <p:cNvPr id="5" name="Group 8"/>
          <p:cNvGrpSpPr>
            <a:grpSpLocks/>
          </p:cNvGrpSpPr>
          <p:nvPr/>
        </p:nvGrpSpPr>
        <p:grpSpPr bwMode="auto">
          <a:xfrm>
            <a:off x="115888" y="6183313"/>
            <a:ext cx="2011362" cy="649287"/>
            <a:chOff x="696913" y="6069621"/>
            <a:chExt cx="2011616" cy="649602"/>
          </a:xfrm>
        </p:grpSpPr>
        <p:sp>
          <p:nvSpPr>
            <p:cNvPr id="6" name="TextBox 4"/>
            <p:cNvSpPr txBox="1">
              <a:spLocks noChangeArrowheads="1"/>
            </p:cNvSpPr>
            <p:nvPr/>
          </p:nvSpPr>
          <p:spPr bwMode="auto">
            <a:xfrm>
              <a:off x="1470916" y="6473002"/>
              <a:ext cx="1237613" cy="246221"/>
            </a:xfrm>
            <a:prstGeom prst="rect">
              <a:avLst/>
            </a:prstGeom>
            <a:noFill/>
            <a:ln w="9525">
              <a:noFill/>
              <a:miter lim="800000"/>
              <a:headEnd/>
              <a:tailEnd/>
            </a:ln>
          </p:spPr>
          <p:txBody>
            <a:bodyPr>
              <a:prstTxWarp prst="textNoShape">
                <a:avLst/>
              </a:prstTxWarp>
              <a:spAutoFit/>
            </a:bodyPr>
            <a:lstStyle/>
            <a:p>
              <a:r>
                <a:rPr lang="en-US" sz="1000" b="1">
                  <a:latin typeface="Corbel" charset="0"/>
                </a:rPr>
                <a:t>c o n s o r t i u m</a:t>
              </a:r>
            </a:p>
          </p:txBody>
        </p:sp>
        <p:pic>
          <p:nvPicPr>
            <p:cNvPr id="7" name="Picture 6" descr="C:\Documents and Settings\rgg9\Desktop\eagle-i\Images\U24_Logos\EI_Logo_Final_BW.png"/>
            <p:cNvPicPr>
              <a:picLocks noChangeAspect="1" noChangeArrowheads="1"/>
            </p:cNvPicPr>
            <p:nvPr/>
          </p:nvPicPr>
          <p:blipFill>
            <a:blip r:embed="rId3"/>
            <a:srcRect/>
            <a:stretch>
              <a:fillRect/>
            </a:stretch>
          </p:blipFill>
          <p:spPr bwMode="auto">
            <a:xfrm>
              <a:off x="696913" y="6069621"/>
              <a:ext cx="1747395" cy="605925"/>
            </a:xfrm>
            <a:prstGeom prst="rect">
              <a:avLst/>
            </a:prstGeom>
            <a:noFill/>
            <a:ln w="9525">
              <a:noFill/>
              <a:miter lim="800000"/>
              <a:headEnd/>
              <a:tailEnd/>
            </a:ln>
          </p:spPr>
        </p:pic>
      </p:grpSp>
      <p:grpSp>
        <p:nvGrpSpPr>
          <p:cNvPr id="14" name="Group 13"/>
          <p:cNvGrpSpPr/>
          <p:nvPr/>
        </p:nvGrpSpPr>
        <p:grpSpPr>
          <a:xfrm>
            <a:off x="708660" y="1691640"/>
            <a:ext cx="7600951" cy="3858027"/>
            <a:chOff x="0" y="1747838"/>
            <a:chExt cx="9157758" cy="4303712"/>
          </a:xfrm>
        </p:grpSpPr>
        <p:pic>
          <p:nvPicPr>
            <p:cNvPr id="15" name="Picture 14" descr="service_natural_language.cmap.jpg"/>
            <p:cNvPicPr>
              <a:picLocks noChangeAspect="1"/>
            </p:cNvPicPr>
            <p:nvPr/>
          </p:nvPicPr>
          <p:blipFill>
            <a:blip r:embed="rId4"/>
            <a:srcRect t="41338"/>
            <a:stretch>
              <a:fillRect/>
            </a:stretch>
          </p:blipFill>
          <p:spPr>
            <a:xfrm>
              <a:off x="0" y="3142940"/>
              <a:ext cx="9144000" cy="1937244"/>
            </a:xfrm>
            <a:prstGeom prst="rect">
              <a:avLst/>
            </a:prstGeom>
          </p:spPr>
        </p:pic>
        <p:sp>
          <p:nvSpPr>
            <p:cNvPr id="16" name="Content Placeholder 2"/>
            <p:cNvSpPr txBox="1">
              <a:spLocks/>
            </p:cNvSpPr>
            <p:nvPr/>
          </p:nvSpPr>
          <p:spPr>
            <a:xfrm>
              <a:off x="914400" y="1747838"/>
              <a:ext cx="7313613" cy="4303712"/>
            </a:xfrm>
            <a:prstGeom prst="rect">
              <a:avLst/>
            </a:prstGeom>
            <a:effectLst/>
          </p:spPr>
          <p:txBody>
            <a:bodyPr vert="horz" lIns="91440" tIns="45720" rIns="91440" bIns="45720" rtlCol="0">
              <a:normAutofit/>
              <a:scene3d>
                <a:camera prst="orthographicFront"/>
                <a:lightRig rig="chilly" dir="t"/>
              </a:scene3d>
              <a:sp3d extrusionH="6350">
                <a:extrusionClr>
                  <a:schemeClr val="bg1"/>
                </a:extrusionClr>
              </a:sp3d>
            </a:bodyPr>
            <a:lstStyle/>
            <a:p>
              <a:pPr marL="342900" marR="0" lvl="0" indent="-342900" algn="l" defTabSz="914400" rtl="0" eaLnBrk="1" fontAlgn="base" latinLnBrk="0" hangingPunct="1">
                <a:lnSpc>
                  <a:spcPct val="100000"/>
                </a:lnSpc>
                <a:spcBef>
                  <a:spcPts val="2000"/>
                </a:spcBef>
                <a:spcAft>
                  <a:spcPct val="0"/>
                </a:spcAft>
                <a:buClr>
                  <a:schemeClr val="tx1"/>
                </a:buClr>
                <a:buSzPct val="80000"/>
                <a:buFont typeface="Wingdings" charset="2"/>
                <a:buNone/>
                <a:tabLst/>
                <a:defRPr/>
              </a:pPr>
              <a:endParaRPr kumimoji="0" lang="en-US" sz="2400" b="0" i="0" u="none" strike="noStrike" kern="1200" cap="none" spc="0" normalizeH="0" baseline="0" noProof="0" smtClean="0">
                <a:ln>
                  <a:noFill/>
                </a:ln>
                <a:solidFill>
                  <a:schemeClr val="tx1"/>
                </a:solidFill>
                <a:effectLst/>
                <a:uLnTx/>
                <a:uFillTx/>
                <a:latin typeface="+mn-lt"/>
                <a:ea typeface="ＭＳ Ｐゴシック" charset="-128"/>
                <a:cs typeface="ＭＳ Ｐゴシック" charset="-128"/>
              </a:endParaRPr>
            </a:p>
            <a:p>
              <a:pPr marL="342900" marR="0" lvl="0" indent="-342900" algn="l" defTabSz="914400" rtl="0" eaLnBrk="1" fontAlgn="base" latinLnBrk="0" hangingPunct="1">
                <a:lnSpc>
                  <a:spcPct val="100000"/>
                </a:lnSpc>
                <a:spcBef>
                  <a:spcPts val="2000"/>
                </a:spcBef>
                <a:spcAft>
                  <a:spcPct val="0"/>
                </a:spcAft>
                <a:buClr>
                  <a:schemeClr val="tx1"/>
                </a:buClr>
                <a:buSzPct val="80000"/>
                <a:buFont typeface="Wingdings" charset="2"/>
                <a:buChar char="§"/>
                <a:tabLst/>
                <a:defRPr/>
              </a:pPr>
              <a:endParaRPr kumimoji="0" lang="en-US" sz="2400" b="0" i="0" u="none" strike="noStrike" kern="1200" cap="none" spc="0" normalizeH="0" baseline="0" noProof="0" dirty="0">
                <a:ln>
                  <a:noFill/>
                </a:ln>
                <a:solidFill>
                  <a:schemeClr val="tx1"/>
                </a:solidFill>
                <a:effectLst/>
                <a:uLnTx/>
                <a:uFillTx/>
                <a:latin typeface="+mn-lt"/>
                <a:ea typeface="ＭＳ Ｐゴシック" charset="-128"/>
                <a:cs typeface="ＭＳ Ｐゴシック" charset="-128"/>
              </a:endParaRPr>
            </a:p>
          </p:txBody>
        </p:sp>
        <p:pic>
          <p:nvPicPr>
            <p:cNvPr id="17" name="Picture 16"/>
            <p:cNvPicPr>
              <a:picLocks noChangeAspect="1"/>
            </p:cNvPicPr>
            <p:nvPr/>
          </p:nvPicPr>
          <p:blipFill>
            <a:blip r:embed="rId5"/>
            <a:stretch>
              <a:fillRect/>
            </a:stretch>
          </p:blipFill>
          <p:spPr>
            <a:xfrm>
              <a:off x="7306483" y="4303262"/>
              <a:ext cx="1851275" cy="1172978"/>
            </a:xfrm>
            <a:prstGeom prst="rect">
              <a:avLst/>
            </a:prstGeom>
          </p:spPr>
        </p:pic>
        <p:pic>
          <p:nvPicPr>
            <p:cNvPr id="18" name="Picture 17"/>
            <p:cNvPicPr>
              <a:picLocks noChangeAspect="1"/>
            </p:cNvPicPr>
            <p:nvPr/>
          </p:nvPicPr>
          <p:blipFill>
            <a:blip r:embed="rId6"/>
            <a:stretch>
              <a:fillRect/>
            </a:stretch>
          </p:blipFill>
          <p:spPr>
            <a:xfrm>
              <a:off x="1" y="4638542"/>
              <a:ext cx="1554480" cy="1069938"/>
            </a:xfrm>
            <a:prstGeom prst="rect">
              <a:avLst/>
            </a:prstGeom>
          </p:spPr>
        </p:pic>
        <p:pic>
          <p:nvPicPr>
            <p:cNvPr id="19" name="Picture 18"/>
            <p:cNvPicPr>
              <a:picLocks noChangeAspect="1"/>
            </p:cNvPicPr>
            <p:nvPr/>
          </p:nvPicPr>
          <p:blipFill>
            <a:blip r:embed="rId7"/>
            <a:stretch>
              <a:fillRect/>
            </a:stretch>
          </p:blipFill>
          <p:spPr>
            <a:xfrm>
              <a:off x="4689005" y="4492133"/>
              <a:ext cx="1955635" cy="1280271"/>
            </a:xfrm>
            <a:prstGeom prst="rect">
              <a:avLst/>
            </a:prstGeom>
            <a:ln w="3175" cmpd="sng">
              <a:solidFill>
                <a:schemeClr val="tx1"/>
              </a:solidFill>
            </a:ln>
          </p:spPr>
        </p:pic>
        <p:pic>
          <p:nvPicPr>
            <p:cNvPr id="20" name="Picture 19"/>
            <p:cNvPicPr>
              <a:picLocks noChangeAspect="1"/>
            </p:cNvPicPr>
            <p:nvPr/>
          </p:nvPicPr>
          <p:blipFill>
            <a:blip r:embed="rId8"/>
            <a:stretch>
              <a:fillRect/>
            </a:stretch>
          </p:blipFill>
          <p:spPr>
            <a:xfrm>
              <a:off x="2408039" y="4109834"/>
              <a:ext cx="1686985" cy="1598646"/>
            </a:xfrm>
            <a:prstGeom prst="rect">
              <a:avLst/>
            </a:prstGeom>
            <a:ln w="3175" cmpd="sng">
              <a:solidFill>
                <a:schemeClr val="tx1"/>
              </a:solidFill>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361"/>
            <a:ext cx="8229600" cy="1143000"/>
          </a:xfrm>
        </p:spPr>
        <p:txBody>
          <a:bodyPr>
            <a:normAutofit/>
          </a:bodyPr>
          <a:lstStyle/>
          <a:p>
            <a:r>
              <a:rPr lang="en-US" sz="4000" dirty="0" smtClean="0"/>
              <a:t>Status of Services in OBI</a:t>
            </a:r>
            <a:endParaRPr lang="en-US" sz="4000" dirty="0"/>
          </a:p>
        </p:txBody>
      </p:sp>
      <p:sp>
        <p:nvSpPr>
          <p:cNvPr id="3" name="Content Placeholder 2"/>
          <p:cNvSpPr>
            <a:spLocks noGrp="1"/>
          </p:cNvSpPr>
          <p:nvPr>
            <p:ph idx="1"/>
          </p:nvPr>
        </p:nvSpPr>
        <p:spPr>
          <a:xfrm>
            <a:off x="0" y="1127085"/>
            <a:ext cx="9103216" cy="5921021"/>
          </a:xfrm>
        </p:spPr>
        <p:txBody>
          <a:bodyPr>
            <a:normAutofit/>
          </a:bodyPr>
          <a:lstStyle/>
          <a:p>
            <a:pPr lvl="1">
              <a:buFont typeface="Arial" pitchFamily="34" charset="0"/>
              <a:buChar char="•"/>
            </a:pPr>
            <a:r>
              <a:rPr lang="en-US" sz="3000" dirty="0" smtClean="0"/>
              <a:t>Services test classes modeled using </a:t>
            </a:r>
          </a:p>
          <a:p>
            <a:pPr lvl="2"/>
            <a:r>
              <a:rPr lang="en-US" sz="2600" dirty="0" smtClean="0"/>
              <a:t>Roles  (‘service provider role’, ‘service consumer role’)</a:t>
            </a:r>
          </a:p>
          <a:p>
            <a:pPr lvl="2"/>
            <a:r>
              <a:rPr lang="en-US" sz="2600" dirty="0" smtClean="0"/>
              <a:t>Planned Processes </a:t>
            </a:r>
          </a:p>
          <a:p>
            <a:pPr lvl="2"/>
            <a:r>
              <a:rPr lang="en-US" sz="2600" dirty="0" smtClean="0"/>
              <a:t>Objectives</a:t>
            </a:r>
          </a:p>
          <a:p>
            <a:pPr lvl="2"/>
            <a:endParaRPr lang="en-US" sz="1400" dirty="0" smtClean="0"/>
          </a:p>
          <a:p>
            <a:pPr lvl="1">
              <a:lnSpc>
                <a:spcPts val="3100"/>
              </a:lnSpc>
              <a:spcBef>
                <a:spcPts val="600"/>
              </a:spcBef>
              <a:buFont typeface="Arial" pitchFamily="34" charset="0"/>
              <a:buChar char="•"/>
            </a:pPr>
            <a:r>
              <a:rPr lang="en-US" sz="3000" dirty="0" smtClean="0"/>
              <a:t>Services are children of the planned processes they perform, and are defined as equivalent classes</a:t>
            </a:r>
            <a:endParaRPr lang="en-US" sz="2200" dirty="0" smtClean="0">
              <a:cs typeface="Times New Roman" pitchFamily="18" charset="0"/>
            </a:endParaRPr>
          </a:p>
          <a:p>
            <a:pPr lvl="2">
              <a:buFont typeface="Arial" pitchFamily="34" charset="0"/>
              <a:buChar char="•"/>
            </a:pPr>
            <a:r>
              <a:rPr lang="en-US" dirty="0" smtClean="0">
                <a:solidFill>
                  <a:prstClr val="black"/>
                </a:solidFill>
              </a:rPr>
              <a:t>Only two service test classes have been created in OBI so far </a:t>
            </a:r>
          </a:p>
          <a:p>
            <a:pPr lvl="3">
              <a:buFont typeface="Arial" pitchFamily="34" charset="0"/>
              <a:buChar char="•"/>
            </a:pPr>
            <a:r>
              <a:rPr lang="en-US" b="1" dirty="0" smtClean="0">
                <a:cs typeface="Times New Roman" pitchFamily="18" charset="0"/>
              </a:rPr>
              <a:t>Example : OBI ‘DNA sequencing service’ </a:t>
            </a:r>
          </a:p>
          <a:p>
            <a:pPr lvl="4">
              <a:lnSpc>
                <a:spcPts val="1800"/>
              </a:lnSpc>
              <a:buNone/>
            </a:pPr>
            <a:r>
              <a:rPr lang="en-US" sz="1800" b="1" dirty="0" smtClean="0">
                <a:cs typeface="Times New Roman" pitchFamily="18" charset="0"/>
              </a:rPr>
              <a:t>-  'DNA sequencing' </a:t>
            </a:r>
            <a:r>
              <a:rPr lang="en-US" sz="1800" b="1" dirty="0" smtClean="0">
                <a:solidFill>
                  <a:srgbClr val="00B0F0"/>
                </a:solidFill>
                <a:cs typeface="Times New Roman" pitchFamily="18" charset="0"/>
              </a:rPr>
              <a:t>and</a:t>
            </a:r>
            <a:r>
              <a:rPr lang="en-US" sz="1800" b="1" dirty="0" smtClean="0">
                <a:cs typeface="Times New Roman" pitchFamily="18" charset="0"/>
              </a:rPr>
              <a:t> (realizes </a:t>
            </a:r>
            <a:r>
              <a:rPr lang="en-US" sz="1800" b="1" dirty="0" smtClean="0">
                <a:solidFill>
                  <a:srgbClr val="DA00DA"/>
                </a:solidFill>
                <a:cs typeface="Times New Roman" pitchFamily="18" charset="0"/>
              </a:rPr>
              <a:t>some</a:t>
            </a:r>
            <a:r>
              <a:rPr lang="en-US" sz="1800" b="1" dirty="0" smtClean="0">
                <a:cs typeface="Times New Roman" pitchFamily="18" charset="0"/>
              </a:rPr>
              <a:t> ('service provider role' </a:t>
            </a:r>
            <a:r>
              <a:rPr lang="en-US" sz="1800" b="1" dirty="0" smtClean="0">
                <a:solidFill>
                  <a:srgbClr val="00B0F0"/>
                </a:solidFill>
                <a:cs typeface="Times New Roman" pitchFamily="18" charset="0"/>
              </a:rPr>
              <a:t>and</a:t>
            </a:r>
            <a:r>
              <a:rPr lang="en-US" sz="1800" b="1" dirty="0" smtClean="0">
                <a:cs typeface="Times New Roman" pitchFamily="18" charset="0"/>
              </a:rPr>
              <a:t> </a:t>
            </a:r>
          </a:p>
          <a:p>
            <a:pPr lvl="4">
              <a:lnSpc>
                <a:spcPts val="1800"/>
              </a:lnSpc>
              <a:buNone/>
            </a:pPr>
            <a:r>
              <a:rPr lang="en-US" sz="1800" b="1" dirty="0" smtClean="0">
                <a:cs typeface="Times New Roman" pitchFamily="18" charset="0"/>
              </a:rPr>
              <a:t>	('inheres in' </a:t>
            </a:r>
            <a:r>
              <a:rPr lang="en-US" sz="1800" b="1" dirty="0" smtClean="0">
                <a:solidFill>
                  <a:srgbClr val="DA00DA"/>
                </a:solidFill>
                <a:cs typeface="Times New Roman" pitchFamily="18" charset="0"/>
              </a:rPr>
              <a:t>some</a:t>
            </a:r>
            <a:r>
              <a:rPr lang="en-US" sz="1800" b="1" dirty="0" smtClean="0">
                <a:cs typeface="Times New Roman" pitchFamily="18" charset="0"/>
              </a:rPr>
              <a:t> organization)))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5804"/>
            <a:ext cx="8229600" cy="4525963"/>
          </a:xfrm>
        </p:spPr>
        <p:txBody>
          <a:bodyPr>
            <a:normAutofit/>
          </a:bodyPr>
          <a:lstStyle/>
          <a:p>
            <a:pPr>
              <a:buNone/>
            </a:pPr>
            <a:r>
              <a:rPr lang="en-US" sz="2800" b="1" u="sng" dirty="0" smtClean="0"/>
              <a:t>Most Recent Proposal</a:t>
            </a:r>
          </a:p>
          <a:p>
            <a:endParaRPr lang="en-US" sz="1000" b="1" u="sng" dirty="0" smtClean="0"/>
          </a:p>
          <a:p>
            <a:pPr marL="342900" lvl="1" indent="-342900">
              <a:buFont typeface="Arial"/>
              <a:buChar char="•"/>
            </a:pPr>
            <a:r>
              <a:rPr lang="en-US" sz="2400" dirty="0" smtClean="0"/>
              <a:t>Models services as planned processes with participating persons/organizations (service provider, customer), and  specified input/output (material, data)</a:t>
            </a:r>
          </a:p>
          <a:p>
            <a:pPr marL="342900" lvl="1" indent="-342900">
              <a:buFont typeface="Arial"/>
              <a:buChar char="•"/>
            </a:pPr>
            <a:endParaRPr lang="en-US" sz="2400" dirty="0" smtClean="0"/>
          </a:p>
          <a:p>
            <a:pPr marL="342900" lvl="1" indent="-342900">
              <a:buFont typeface="Arial"/>
              <a:buChar char="•"/>
            </a:pPr>
            <a:r>
              <a:rPr lang="en-US" sz="2400" dirty="0" smtClean="0"/>
              <a:t> ‘material analysis service’ as  ‘assay’ which incorporates a service provider performing an assay on an input material given by the customer and returning information to the customer</a:t>
            </a:r>
          </a:p>
          <a:p>
            <a:endParaRPr lang="en-US" sz="2400" dirty="0" smtClean="0"/>
          </a:p>
          <a:p>
            <a:endParaRPr lang="en-US" sz="2800" dirty="0"/>
          </a:p>
        </p:txBody>
      </p:sp>
      <p:sp>
        <p:nvSpPr>
          <p:cNvPr id="4" name="Title 1"/>
          <p:cNvSpPr txBox="1">
            <a:spLocks/>
          </p:cNvSpPr>
          <p:nvPr/>
        </p:nvSpPr>
        <p:spPr>
          <a:xfrm>
            <a:off x="457200" y="4572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Design Patterns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16"/>
            <a:ext cx="8229600" cy="1143000"/>
          </a:xfrm>
        </p:spPr>
        <p:txBody>
          <a:bodyPr>
            <a:normAutofit/>
          </a:bodyPr>
          <a:lstStyle/>
          <a:p>
            <a:r>
              <a:rPr lang="en-US" dirty="0" smtClean="0"/>
              <a:t>Design Patterns</a:t>
            </a:r>
            <a:endParaRPr lang="en-US" dirty="0"/>
          </a:p>
        </p:txBody>
      </p:sp>
      <p:sp>
        <p:nvSpPr>
          <p:cNvPr id="3" name="Content Placeholder 2"/>
          <p:cNvSpPr>
            <a:spLocks noGrp="1"/>
          </p:cNvSpPr>
          <p:nvPr>
            <p:ph idx="1"/>
          </p:nvPr>
        </p:nvSpPr>
        <p:spPr>
          <a:xfrm>
            <a:off x="261016" y="860295"/>
            <a:ext cx="8229600" cy="5826035"/>
          </a:xfrm>
        </p:spPr>
        <p:txBody>
          <a:bodyPr>
            <a:normAutofit/>
          </a:bodyPr>
          <a:lstStyle/>
          <a:p>
            <a:pPr marL="339725" lvl="1" indent="-339725">
              <a:buFont typeface="Arial" pitchFamily="34" charset="0"/>
              <a:buChar char="•"/>
            </a:pPr>
            <a:r>
              <a:rPr lang="en-US" sz="2400" b="1" u="sng" dirty="0" smtClean="0"/>
              <a:t>eagle-i proposal</a:t>
            </a:r>
          </a:p>
          <a:p>
            <a:pPr marL="339725" lvl="1" indent="-339725">
              <a:buFont typeface="Arial" pitchFamily="34" charset="0"/>
              <a:buChar char="•"/>
            </a:pPr>
            <a:endParaRPr lang="en-US" sz="500" dirty="0" smtClean="0"/>
          </a:p>
          <a:p>
            <a:pPr marL="739775" lvl="2" indent="-339725">
              <a:spcBef>
                <a:spcPts val="0"/>
              </a:spcBef>
              <a:buFont typeface="Arial" pitchFamily="34" charset="0"/>
              <a:buChar char="•"/>
            </a:pPr>
            <a:r>
              <a:rPr lang="en-US" sz="1900" dirty="0" smtClean="0"/>
              <a:t>Services implemented as equivalent classes under their </a:t>
            </a:r>
          </a:p>
          <a:p>
            <a:pPr marL="739775" lvl="2" indent="-339725">
              <a:spcBef>
                <a:spcPts val="0"/>
              </a:spcBef>
              <a:buNone/>
            </a:pPr>
            <a:r>
              <a:rPr lang="en-US" sz="1900" dirty="0" smtClean="0"/>
              <a:t>	 parent planned process (as currently done in OBI)</a:t>
            </a:r>
          </a:p>
          <a:p>
            <a:pPr marL="739775" lvl="2" indent="-339725">
              <a:spcBef>
                <a:spcPts val="0"/>
              </a:spcBef>
              <a:buFont typeface="Arial" pitchFamily="34" charset="0"/>
              <a:buChar char="•"/>
            </a:pPr>
            <a:r>
              <a:rPr lang="en-US" sz="1900" dirty="0" smtClean="0"/>
              <a:t>A ‘service’ hierarchy containing all service classes can be inferred</a:t>
            </a:r>
          </a:p>
          <a:p>
            <a:pPr marL="739775" lvl="2" indent="-339725">
              <a:spcBef>
                <a:spcPts val="0"/>
              </a:spcBef>
              <a:buNone/>
            </a:pPr>
            <a:endParaRPr lang="en-US" sz="1900" dirty="0" smtClean="0"/>
          </a:p>
          <a:p>
            <a:pPr marL="739775" lvl="2" indent="-339725">
              <a:spcBef>
                <a:spcPts val="0"/>
              </a:spcBef>
              <a:buNone/>
            </a:pPr>
            <a:r>
              <a:rPr lang="en-US" sz="1900" dirty="0" smtClean="0"/>
              <a:t>	</a:t>
            </a:r>
          </a:p>
          <a:p>
            <a:pPr marL="739775" lvl="2" indent="-339725">
              <a:spcBef>
                <a:spcPts val="0"/>
              </a:spcBef>
              <a:buFont typeface="Arial" pitchFamily="34" charset="0"/>
              <a:buChar char="•"/>
            </a:pPr>
            <a:endParaRPr lang="en-US" sz="500" dirty="0" smtClean="0"/>
          </a:p>
          <a:p>
            <a:pPr marL="1196975" lvl="3" indent="-339725">
              <a:buNone/>
            </a:pPr>
            <a:endParaRPr lang="en-US" sz="500" dirty="0" smtClean="0"/>
          </a:p>
          <a:p>
            <a:pPr marL="1196975" lvl="3" indent="-339725">
              <a:buNone/>
            </a:pPr>
            <a:endParaRPr lang="en-US" sz="800" dirty="0" smtClean="0"/>
          </a:p>
        </p:txBody>
      </p:sp>
      <p:pic>
        <p:nvPicPr>
          <p:cNvPr id="9" name="Picture 8" descr="OBI Services Models.jpg"/>
          <p:cNvPicPr>
            <a:picLocks noChangeAspect="1"/>
          </p:cNvPicPr>
          <p:nvPr/>
        </p:nvPicPr>
        <p:blipFill>
          <a:blip r:embed="rId3"/>
          <a:srcRect r="85278" b="25104"/>
          <a:stretch>
            <a:fillRect/>
          </a:stretch>
        </p:blipFill>
        <p:spPr>
          <a:xfrm>
            <a:off x="4632960" y="2350395"/>
            <a:ext cx="4292625" cy="4146110"/>
          </a:xfrm>
          <a:prstGeom prst="rect">
            <a:avLst/>
          </a:prstGeom>
        </p:spPr>
      </p:pic>
      <p:sp>
        <p:nvSpPr>
          <p:cNvPr id="10" name="Rectangle 9"/>
          <p:cNvSpPr/>
          <p:nvPr/>
        </p:nvSpPr>
        <p:spPr>
          <a:xfrm>
            <a:off x="264342" y="2404101"/>
            <a:ext cx="4473910" cy="2939266"/>
          </a:xfrm>
          <a:prstGeom prst="rect">
            <a:avLst/>
          </a:prstGeom>
        </p:spPr>
        <p:txBody>
          <a:bodyPr wrap="square">
            <a:spAutoFit/>
          </a:bodyPr>
          <a:lstStyle/>
          <a:p>
            <a:pPr marL="739775" lvl="2" indent="-339725">
              <a:buFont typeface="Arial" pitchFamily="34" charset="0"/>
              <a:buChar char="•"/>
            </a:pPr>
            <a:r>
              <a:rPr lang="en-US" sz="1900" b="1" u="sng" dirty="0" smtClean="0"/>
              <a:t>Design Pattern:</a:t>
            </a:r>
            <a:r>
              <a:rPr lang="en-US" sz="1900" b="1" dirty="0" smtClean="0"/>
              <a:t>  </a:t>
            </a:r>
          </a:p>
          <a:p>
            <a:pPr marL="739775" lvl="2" indent="-339725">
              <a:buFont typeface="Arial" pitchFamily="34" charset="0"/>
              <a:buChar char="•"/>
            </a:pPr>
            <a:endParaRPr lang="en-US" sz="800" dirty="0" smtClean="0"/>
          </a:p>
          <a:p>
            <a:pPr marL="739775" lvl="2" indent="-339725"/>
            <a:r>
              <a:rPr lang="en-US" sz="1900" dirty="0" smtClean="0"/>
              <a:t>	A service is defined as a </a:t>
            </a:r>
            <a:r>
              <a:rPr lang="en-US" sz="1900" b="1" dirty="0" smtClean="0"/>
              <a:t>‘planned process’ </a:t>
            </a:r>
            <a:r>
              <a:rPr lang="en-US" sz="1900" dirty="0" smtClean="0"/>
              <a:t>that</a:t>
            </a:r>
          </a:p>
          <a:p>
            <a:pPr marL="976313" lvl="3" indent="-339725">
              <a:buNone/>
            </a:pPr>
            <a:endParaRPr lang="en-US" sz="600" dirty="0" smtClean="0"/>
          </a:p>
          <a:p>
            <a:pPr marL="976313" lvl="3" indent="-339725">
              <a:buNone/>
            </a:pPr>
            <a:r>
              <a:rPr lang="en-US" sz="1700" b="1" dirty="0" smtClean="0"/>
              <a:t>	(1) </a:t>
            </a:r>
            <a:r>
              <a:rPr lang="en-US" sz="1700" b="1" i="1" dirty="0" smtClean="0"/>
              <a:t>realizes </a:t>
            </a:r>
            <a:r>
              <a:rPr lang="en-US" sz="1700" b="1" dirty="0" smtClean="0">
                <a:solidFill>
                  <a:srgbClr val="F200B3"/>
                </a:solidFill>
              </a:rPr>
              <a:t>some</a:t>
            </a:r>
            <a:r>
              <a:rPr lang="en-US" sz="1700" b="1" dirty="0" smtClean="0"/>
              <a:t> ‘service provider role’ </a:t>
            </a:r>
            <a:r>
              <a:rPr lang="en-US" sz="1700" b="1" dirty="0" smtClean="0">
                <a:solidFill>
                  <a:srgbClr val="00B0F0"/>
                </a:solidFill>
              </a:rPr>
              <a:t>and</a:t>
            </a:r>
            <a:r>
              <a:rPr lang="en-US" sz="1700" b="1" dirty="0" smtClean="0"/>
              <a:t> </a:t>
            </a:r>
            <a:r>
              <a:rPr lang="en-US" sz="1700" b="1" i="1" dirty="0" err="1" smtClean="0"/>
              <a:t>inheres_in</a:t>
            </a:r>
            <a:r>
              <a:rPr lang="en-US" sz="1700" b="1" i="1" dirty="0" smtClean="0"/>
              <a:t> </a:t>
            </a:r>
            <a:r>
              <a:rPr lang="en-US" sz="1700" b="1" dirty="0" smtClean="0">
                <a:solidFill>
                  <a:srgbClr val="F200B3"/>
                </a:solidFill>
              </a:rPr>
              <a:t>some</a:t>
            </a:r>
            <a:r>
              <a:rPr lang="en-US" sz="1700" b="1" dirty="0" smtClean="0"/>
              <a:t> (‘homo sapiens’ </a:t>
            </a:r>
            <a:r>
              <a:rPr lang="en-US" sz="1700" b="1" dirty="0" smtClean="0">
                <a:solidFill>
                  <a:srgbClr val="00B0F0"/>
                </a:solidFill>
              </a:rPr>
              <a:t>or</a:t>
            </a:r>
            <a:r>
              <a:rPr lang="en-US" sz="1700" b="1" dirty="0" smtClean="0"/>
              <a:t> ‘organization’)   </a:t>
            </a:r>
          </a:p>
          <a:p>
            <a:pPr marL="976313" lvl="3" indent="-339725">
              <a:buNone/>
            </a:pPr>
            <a:endParaRPr lang="en-US" sz="1200" b="1" dirty="0" smtClean="0"/>
          </a:p>
          <a:p>
            <a:pPr marL="976313" lvl="3" indent="-339725">
              <a:buNone/>
            </a:pPr>
            <a:r>
              <a:rPr lang="en-US" sz="1700" b="1" dirty="0" smtClean="0"/>
              <a:t>	(2) </a:t>
            </a:r>
            <a:r>
              <a:rPr lang="en-US" sz="1700" b="1" i="1" dirty="0" smtClean="0"/>
              <a:t>realizes </a:t>
            </a:r>
            <a:r>
              <a:rPr lang="en-US" sz="1700" b="1" dirty="0" smtClean="0">
                <a:solidFill>
                  <a:srgbClr val="F200B3"/>
                </a:solidFill>
              </a:rPr>
              <a:t>some</a:t>
            </a:r>
            <a:r>
              <a:rPr lang="en-US" sz="1700" b="1" dirty="0" smtClean="0"/>
              <a:t> ‘service consumer role’ </a:t>
            </a:r>
            <a:r>
              <a:rPr lang="en-US" sz="1700" b="1" dirty="0" smtClean="0">
                <a:solidFill>
                  <a:srgbClr val="00B0F0"/>
                </a:solidFill>
              </a:rPr>
              <a:t>and</a:t>
            </a:r>
            <a:r>
              <a:rPr lang="en-US" sz="1700" b="1" dirty="0" smtClean="0"/>
              <a:t> </a:t>
            </a:r>
            <a:r>
              <a:rPr lang="en-US" sz="1700" b="1" i="1" dirty="0" err="1" smtClean="0"/>
              <a:t>inheres_in</a:t>
            </a:r>
            <a:r>
              <a:rPr lang="en-US" sz="1700" b="1" i="1" dirty="0" smtClean="0"/>
              <a:t> </a:t>
            </a:r>
            <a:r>
              <a:rPr lang="en-US" sz="1700" b="1" dirty="0" smtClean="0">
                <a:solidFill>
                  <a:srgbClr val="F200B3"/>
                </a:solidFill>
              </a:rPr>
              <a:t>some</a:t>
            </a:r>
            <a:r>
              <a:rPr lang="en-US" sz="1700" b="1" dirty="0" smtClean="0"/>
              <a:t> (‘homo sapiens’ </a:t>
            </a:r>
            <a:r>
              <a:rPr lang="en-US" sz="1700" b="1" dirty="0" smtClean="0">
                <a:solidFill>
                  <a:srgbClr val="00B0F0"/>
                </a:solidFill>
              </a:rPr>
              <a:t>or</a:t>
            </a:r>
            <a:r>
              <a:rPr lang="en-US" sz="1700" b="1" dirty="0" smtClean="0"/>
              <a:t> ‘organization’)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16"/>
            <a:ext cx="8229600" cy="1143000"/>
          </a:xfrm>
        </p:spPr>
        <p:txBody>
          <a:bodyPr>
            <a:normAutofit/>
          </a:bodyPr>
          <a:lstStyle/>
          <a:p>
            <a:r>
              <a:rPr lang="en-US" dirty="0" smtClean="0"/>
              <a:t>Design Patterns</a:t>
            </a:r>
            <a:endParaRPr lang="en-US" dirty="0"/>
          </a:p>
        </p:txBody>
      </p:sp>
      <p:pic>
        <p:nvPicPr>
          <p:cNvPr id="9" name="Picture 8" descr="OBI Services Models.jpg"/>
          <p:cNvPicPr>
            <a:picLocks noChangeAspect="1"/>
          </p:cNvPicPr>
          <p:nvPr/>
        </p:nvPicPr>
        <p:blipFill>
          <a:blip r:embed="rId3"/>
          <a:srcRect r="85278" b="25104"/>
          <a:stretch>
            <a:fillRect/>
          </a:stretch>
        </p:blipFill>
        <p:spPr>
          <a:xfrm>
            <a:off x="4632960" y="2350395"/>
            <a:ext cx="4292625" cy="4146110"/>
          </a:xfrm>
          <a:prstGeom prst="rect">
            <a:avLst/>
          </a:prstGeom>
        </p:spPr>
      </p:pic>
      <p:sp>
        <p:nvSpPr>
          <p:cNvPr id="6" name="Rectangle 5"/>
          <p:cNvSpPr/>
          <p:nvPr/>
        </p:nvSpPr>
        <p:spPr>
          <a:xfrm>
            <a:off x="326570" y="5425947"/>
            <a:ext cx="4550228" cy="1523494"/>
          </a:xfrm>
          <a:prstGeom prst="rect">
            <a:avLst/>
          </a:prstGeom>
        </p:spPr>
        <p:txBody>
          <a:bodyPr wrap="square">
            <a:spAutoFit/>
          </a:bodyPr>
          <a:lstStyle/>
          <a:p>
            <a:pPr marL="739775" lvl="2" indent="-339725"/>
            <a:r>
              <a:rPr lang="en-US" sz="1900" b="1" dirty="0" smtClean="0"/>
              <a:t>	Services will inherit axioms from their parent planned process that describe participants (input, output), objectives, </a:t>
            </a:r>
            <a:r>
              <a:rPr lang="en-US" sz="1900" b="1" dirty="0" err="1" smtClean="0"/>
              <a:t>aboutness</a:t>
            </a:r>
            <a:r>
              <a:rPr lang="en-US" sz="1900" b="1" dirty="0" smtClean="0"/>
              <a:t>, etc</a:t>
            </a:r>
            <a:r>
              <a:rPr lang="en-US" sz="1700" dirty="0" smtClean="0"/>
              <a:t>	</a:t>
            </a:r>
          </a:p>
        </p:txBody>
      </p:sp>
      <p:pic>
        <p:nvPicPr>
          <p:cNvPr id="7" name="Picture 6" descr="Untitled 8.jpg"/>
          <p:cNvPicPr>
            <a:picLocks noChangeAspect="1"/>
          </p:cNvPicPr>
          <p:nvPr/>
        </p:nvPicPr>
        <p:blipFill>
          <a:blip r:embed="rId4"/>
          <a:srcRect l="12785" r="3238"/>
          <a:stretch>
            <a:fillRect/>
          </a:stretch>
        </p:blipFill>
        <p:spPr>
          <a:xfrm>
            <a:off x="7095863" y="2089143"/>
            <a:ext cx="1788862" cy="1177656"/>
          </a:xfrm>
          <a:prstGeom prst="rect">
            <a:avLst/>
          </a:prstGeom>
        </p:spPr>
      </p:pic>
      <p:sp>
        <p:nvSpPr>
          <p:cNvPr id="8" name="TextBox 7"/>
          <p:cNvSpPr txBox="1"/>
          <p:nvPr/>
        </p:nvSpPr>
        <p:spPr>
          <a:xfrm>
            <a:off x="7144631" y="1734247"/>
            <a:ext cx="1642501" cy="338554"/>
          </a:xfrm>
          <a:prstGeom prst="rect">
            <a:avLst/>
          </a:prstGeom>
          <a:noFill/>
        </p:spPr>
        <p:txBody>
          <a:bodyPr wrap="none" rtlCol="0">
            <a:spAutoFit/>
          </a:bodyPr>
          <a:lstStyle/>
          <a:p>
            <a:r>
              <a:rPr lang="en-US" sz="1600" b="1" u="sng" dirty="0" smtClean="0"/>
              <a:t>Inherited Axioms</a:t>
            </a:r>
            <a:endParaRPr lang="en-US" sz="1600" b="1" u="sng" dirty="0"/>
          </a:p>
        </p:txBody>
      </p:sp>
      <p:sp>
        <p:nvSpPr>
          <p:cNvPr id="11" name="Rectangle 10"/>
          <p:cNvSpPr/>
          <p:nvPr/>
        </p:nvSpPr>
        <p:spPr>
          <a:xfrm>
            <a:off x="7144631" y="2034701"/>
            <a:ext cx="1790919" cy="119399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64342" y="2404101"/>
            <a:ext cx="4473910" cy="2939266"/>
          </a:xfrm>
          <a:prstGeom prst="rect">
            <a:avLst/>
          </a:prstGeom>
        </p:spPr>
        <p:txBody>
          <a:bodyPr wrap="square">
            <a:spAutoFit/>
          </a:bodyPr>
          <a:lstStyle/>
          <a:p>
            <a:pPr marL="739775" lvl="2" indent="-339725">
              <a:buFont typeface="Arial" pitchFamily="34" charset="0"/>
              <a:buChar char="•"/>
            </a:pPr>
            <a:r>
              <a:rPr lang="en-US" sz="1900" b="1" u="sng" dirty="0" smtClean="0"/>
              <a:t>Design Pattern:</a:t>
            </a:r>
            <a:r>
              <a:rPr lang="en-US" sz="1900" b="1" dirty="0" smtClean="0"/>
              <a:t>  </a:t>
            </a:r>
          </a:p>
          <a:p>
            <a:pPr marL="739775" lvl="2" indent="-339725">
              <a:buFont typeface="Arial" pitchFamily="34" charset="0"/>
              <a:buChar char="•"/>
            </a:pPr>
            <a:endParaRPr lang="en-US" sz="800" dirty="0" smtClean="0"/>
          </a:p>
          <a:p>
            <a:pPr marL="739775" lvl="2" indent="-339725"/>
            <a:r>
              <a:rPr lang="en-US" sz="1900" dirty="0" smtClean="0"/>
              <a:t>	A service is defined as a </a:t>
            </a:r>
            <a:r>
              <a:rPr lang="en-US" sz="1900" b="1" dirty="0" smtClean="0"/>
              <a:t>‘planned process’</a:t>
            </a:r>
            <a:r>
              <a:rPr lang="en-US" sz="1900" dirty="0" smtClean="0"/>
              <a:t> that</a:t>
            </a:r>
          </a:p>
          <a:p>
            <a:pPr marL="976313" lvl="3" indent="-339725">
              <a:buNone/>
            </a:pPr>
            <a:endParaRPr lang="en-US" sz="600" dirty="0" smtClean="0"/>
          </a:p>
          <a:p>
            <a:pPr marL="976313" lvl="3" indent="-339725">
              <a:buNone/>
            </a:pPr>
            <a:r>
              <a:rPr lang="en-US" sz="1700" b="1" dirty="0" smtClean="0"/>
              <a:t>	(1) </a:t>
            </a:r>
            <a:r>
              <a:rPr lang="en-US" sz="1700" b="1" i="1" dirty="0" smtClean="0"/>
              <a:t>realizes </a:t>
            </a:r>
            <a:r>
              <a:rPr lang="en-US" sz="1700" b="1" dirty="0" smtClean="0">
                <a:solidFill>
                  <a:srgbClr val="F200B3"/>
                </a:solidFill>
              </a:rPr>
              <a:t>some</a:t>
            </a:r>
            <a:r>
              <a:rPr lang="en-US" sz="1700" b="1" dirty="0" smtClean="0"/>
              <a:t> ‘service provider role’ </a:t>
            </a:r>
            <a:r>
              <a:rPr lang="en-US" sz="1700" b="1" dirty="0" smtClean="0">
                <a:solidFill>
                  <a:srgbClr val="00B0F0"/>
                </a:solidFill>
              </a:rPr>
              <a:t>and</a:t>
            </a:r>
            <a:r>
              <a:rPr lang="en-US" sz="1700" b="1" dirty="0" smtClean="0"/>
              <a:t> </a:t>
            </a:r>
            <a:r>
              <a:rPr lang="en-US" sz="1700" b="1" i="1" dirty="0" err="1" smtClean="0"/>
              <a:t>inheres_in</a:t>
            </a:r>
            <a:r>
              <a:rPr lang="en-US" sz="1700" b="1" i="1" dirty="0" smtClean="0"/>
              <a:t> </a:t>
            </a:r>
            <a:r>
              <a:rPr lang="en-US" sz="1700" b="1" dirty="0" smtClean="0">
                <a:solidFill>
                  <a:srgbClr val="F200B3"/>
                </a:solidFill>
              </a:rPr>
              <a:t>some</a:t>
            </a:r>
            <a:r>
              <a:rPr lang="en-US" sz="1700" b="1" dirty="0" smtClean="0"/>
              <a:t> (‘homo sapiens’ </a:t>
            </a:r>
            <a:r>
              <a:rPr lang="en-US" sz="1700" b="1" dirty="0" smtClean="0">
                <a:solidFill>
                  <a:srgbClr val="00B0F0"/>
                </a:solidFill>
              </a:rPr>
              <a:t>or</a:t>
            </a:r>
            <a:r>
              <a:rPr lang="en-US" sz="1700" b="1" dirty="0" smtClean="0"/>
              <a:t> ‘organization’)   </a:t>
            </a:r>
          </a:p>
          <a:p>
            <a:pPr marL="976313" lvl="3" indent="-339725">
              <a:buNone/>
            </a:pPr>
            <a:endParaRPr lang="en-US" sz="1200" b="1" dirty="0" smtClean="0"/>
          </a:p>
          <a:p>
            <a:pPr marL="976313" lvl="3" indent="-339725">
              <a:buNone/>
            </a:pPr>
            <a:r>
              <a:rPr lang="en-US" sz="1700" b="1" dirty="0" smtClean="0"/>
              <a:t>	(2) </a:t>
            </a:r>
            <a:r>
              <a:rPr lang="en-US" sz="1700" b="1" i="1" dirty="0" smtClean="0"/>
              <a:t>realizes </a:t>
            </a:r>
            <a:r>
              <a:rPr lang="en-US" sz="1700" b="1" dirty="0" smtClean="0">
                <a:solidFill>
                  <a:srgbClr val="F200B3"/>
                </a:solidFill>
              </a:rPr>
              <a:t>some</a:t>
            </a:r>
            <a:r>
              <a:rPr lang="en-US" sz="1700" b="1" dirty="0" smtClean="0"/>
              <a:t> ‘service consumer role’ </a:t>
            </a:r>
            <a:r>
              <a:rPr lang="en-US" sz="1700" b="1" dirty="0" smtClean="0">
                <a:solidFill>
                  <a:srgbClr val="00B0F0"/>
                </a:solidFill>
              </a:rPr>
              <a:t>and</a:t>
            </a:r>
            <a:r>
              <a:rPr lang="en-US" sz="1700" b="1" dirty="0" smtClean="0"/>
              <a:t> </a:t>
            </a:r>
            <a:r>
              <a:rPr lang="en-US" sz="1700" b="1" i="1" dirty="0" err="1" smtClean="0"/>
              <a:t>inheres_in</a:t>
            </a:r>
            <a:r>
              <a:rPr lang="en-US" sz="1700" b="1" i="1" dirty="0" smtClean="0"/>
              <a:t> </a:t>
            </a:r>
            <a:r>
              <a:rPr lang="en-US" sz="1700" b="1" dirty="0" smtClean="0">
                <a:solidFill>
                  <a:srgbClr val="F200B3"/>
                </a:solidFill>
              </a:rPr>
              <a:t>some</a:t>
            </a:r>
            <a:r>
              <a:rPr lang="en-US" sz="1700" b="1" dirty="0" smtClean="0"/>
              <a:t> (‘homo sapiens’ </a:t>
            </a:r>
            <a:r>
              <a:rPr lang="en-US" sz="1700" b="1" dirty="0" smtClean="0">
                <a:solidFill>
                  <a:srgbClr val="00B0F0"/>
                </a:solidFill>
              </a:rPr>
              <a:t>or</a:t>
            </a:r>
            <a:r>
              <a:rPr lang="en-US" sz="1700" b="1" dirty="0" smtClean="0"/>
              <a:t> ‘organization’)  </a:t>
            </a:r>
          </a:p>
        </p:txBody>
      </p:sp>
      <p:sp>
        <p:nvSpPr>
          <p:cNvPr id="18" name="Content Placeholder 2"/>
          <p:cNvSpPr>
            <a:spLocks noGrp="1"/>
          </p:cNvSpPr>
          <p:nvPr>
            <p:ph idx="1"/>
          </p:nvPr>
        </p:nvSpPr>
        <p:spPr>
          <a:xfrm>
            <a:off x="261016" y="860295"/>
            <a:ext cx="8229600" cy="5826035"/>
          </a:xfrm>
        </p:spPr>
        <p:txBody>
          <a:bodyPr>
            <a:normAutofit/>
          </a:bodyPr>
          <a:lstStyle/>
          <a:p>
            <a:pPr marL="339725" lvl="1" indent="-339725">
              <a:buFont typeface="Arial" pitchFamily="34" charset="0"/>
              <a:buChar char="•"/>
            </a:pPr>
            <a:r>
              <a:rPr lang="en-US" sz="2400" b="1" u="sng" dirty="0" smtClean="0"/>
              <a:t>eagle-I proposal</a:t>
            </a:r>
          </a:p>
          <a:p>
            <a:pPr marL="339725" lvl="1" indent="-339725">
              <a:buFont typeface="Arial" pitchFamily="34" charset="0"/>
              <a:buChar char="•"/>
            </a:pPr>
            <a:endParaRPr lang="en-US" sz="500" dirty="0" smtClean="0"/>
          </a:p>
          <a:p>
            <a:pPr marL="739775" lvl="2" indent="-339725">
              <a:spcBef>
                <a:spcPts val="0"/>
              </a:spcBef>
              <a:buFont typeface="Arial" pitchFamily="34" charset="0"/>
              <a:buChar char="•"/>
            </a:pPr>
            <a:r>
              <a:rPr lang="en-US" sz="1900" dirty="0" smtClean="0"/>
              <a:t>Services implemented as equivalent classes under their </a:t>
            </a:r>
          </a:p>
          <a:p>
            <a:pPr marL="739775" lvl="2" indent="-339725">
              <a:spcBef>
                <a:spcPts val="0"/>
              </a:spcBef>
              <a:buNone/>
            </a:pPr>
            <a:r>
              <a:rPr lang="en-US" sz="1900" dirty="0" smtClean="0"/>
              <a:t>	 parent planned process (as currently done in OBI)</a:t>
            </a:r>
          </a:p>
          <a:p>
            <a:pPr marL="739775" lvl="2" indent="-339725">
              <a:spcBef>
                <a:spcPts val="0"/>
              </a:spcBef>
              <a:buFont typeface="Arial" pitchFamily="34" charset="0"/>
              <a:buChar char="•"/>
            </a:pPr>
            <a:r>
              <a:rPr lang="en-US" sz="1900" dirty="0" smtClean="0"/>
              <a:t>A ‘service’ hierarchy containing all services can be inferred</a:t>
            </a:r>
          </a:p>
          <a:p>
            <a:pPr marL="739775" lvl="2" indent="-339725">
              <a:spcBef>
                <a:spcPts val="0"/>
              </a:spcBef>
              <a:buNone/>
            </a:pPr>
            <a:endParaRPr lang="en-US" sz="1900" dirty="0" smtClean="0"/>
          </a:p>
          <a:p>
            <a:pPr marL="739775" lvl="2" indent="-339725">
              <a:spcBef>
                <a:spcPts val="0"/>
              </a:spcBef>
              <a:buNone/>
            </a:pPr>
            <a:r>
              <a:rPr lang="en-US" sz="1900" dirty="0" smtClean="0"/>
              <a:t>	</a:t>
            </a:r>
          </a:p>
          <a:p>
            <a:pPr marL="739775" lvl="2" indent="-339725">
              <a:spcBef>
                <a:spcPts val="0"/>
              </a:spcBef>
              <a:buFont typeface="Arial" pitchFamily="34" charset="0"/>
              <a:buChar char="•"/>
            </a:pPr>
            <a:endParaRPr lang="en-US" sz="500" dirty="0" smtClean="0"/>
          </a:p>
          <a:p>
            <a:pPr marL="1196975" lvl="3" indent="-339725">
              <a:buNone/>
            </a:pPr>
            <a:endParaRPr lang="en-US" sz="500" dirty="0" smtClean="0"/>
          </a:p>
          <a:p>
            <a:pPr marL="1196975" lvl="3" indent="-339725">
              <a:buNone/>
            </a:pPr>
            <a:r>
              <a:rPr lang="en-US" sz="800" dirty="0" smtClean="0"/>
              <a:t>, etc</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 name="Picture 20" descr="OBI Services Models - DNA seq service2.jpg"/>
          <p:cNvPicPr>
            <a:picLocks noChangeAspect="1"/>
          </p:cNvPicPr>
          <p:nvPr/>
        </p:nvPicPr>
        <p:blipFill>
          <a:blip r:embed="rId2"/>
          <a:srcRect r="24985" b="59735"/>
          <a:stretch>
            <a:fillRect/>
          </a:stretch>
        </p:blipFill>
        <p:spPr>
          <a:xfrm>
            <a:off x="2542877" y="2117900"/>
            <a:ext cx="2359323" cy="1676860"/>
          </a:xfrm>
          <a:prstGeom prst="rect">
            <a:avLst/>
          </a:prstGeom>
        </p:spPr>
      </p:pic>
      <p:pic>
        <p:nvPicPr>
          <p:cNvPr id="22" name="Picture 21" descr="OBI Services Models - DNA seq service2.jpg"/>
          <p:cNvPicPr>
            <a:picLocks noChangeAspect="1"/>
          </p:cNvPicPr>
          <p:nvPr/>
        </p:nvPicPr>
        <p:blipFill>
          <a:blip r:embed="rId2"/>
          <a:srcRect t="40265"/>
          <a:stretch>
            <a:fillRect/>
          </a:stretch>
        </p:blipFill>
        <p:spPr>
          <a:xfrm>
            <a:off x="2593677" y="3794760"/>
            <a:ext cx="3145140" cy="2487676"/>
          </a:xfrm>
          <a:prstGeom prst="rect">
            <a:avLst/>
          </a:prstGeom>
          <a:effectLst/>
        </p:spPr>
      </p:pic>
      <p:sp>
        <p:nvSpPr>
          <p:cNvPr id="26" name="Title 1"/>
          <p:cNvSpPr txBox="1">
            <a:spLocks/>
          </p:cNvSpPr>
          <p:nvPr/>
        </p:nvSpPr>
        <p:spPr>
          <a:xfrm>
            <a:off x="457200" y="-4254"/>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Example : eagle-i </a:t>
            </a:r>
            <a:r>
              <a:rPr kumimoji="0" lang="en-US" sz="3600" b="0" i="0" u="none" strike="noStrike" kern="1200" cap="none" spc="0" normalizeH="0" baseline="0" noProof="0" dirty="0" smtClean="0">
                <a:ln>
                  <a:noFill/>
                </a:ln>
                <a:solidFill>
                  <a:prstClr val="black"/>
                </a:solidFill>
                <a:effectLst/>
                <a:uLnTx/>
                <a:uFillTx/>
                <a:latin typeface="+mj-lt"/>
                <a:ea typeface="+mn-ea"/>
                <a:cs typeface="+mn-cs"/>
              </a:rPr>
              <a:t>‘DNA sequencing service’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Rectangle 26"/>
          <p:cNvSpPr/>
          <p:nvPr/>
        </p:nvSpPr>
        <p:spPr>
          <a:xfrm>
            <a:off x="310896" y="963168"/>
            <a:ext cx="8308848" cy="830997"/>
          </a:xfrm>
          <a:prstGeom prst="rect">
            <a:avLst/>
          </a:prstGeom>
        </p:spPr>
        <p:txBody>
          <a:bodyPr wrap="square">
            <a:spAutoFit/>
          </a:bodyPr>
          <a:lstStyle/>
          <a:p>
            <a:pPr marL="1768475" marR="0" indent="-1492250">
              <a:spcBef>
                <a:spcPts val="0"/>
              </a:spcBef>
              <a:spcAft>
                <a:spcPts val="0"/>
              </a:spcAft>
              <a:buNone/>
            </a:pPr>
            <a:r>
              <a:rPr lang="en-US" sz="1600" b="1" u="sng" dirty="0" smtClean="0">
                <a:ea typeface="Times New Roman"/>
                <a:cs typeface="Times New Roman"/>
              </a:rPr>
              <a:t>Class Definition:</a:t>
            </a:r>
            <a:r>
              <a:rPr lang="en-US" sz="1600" b="1" dirty="0" smtClean="0">
                <a:ea typeface="Times New Roman"/>
                <a:cs typeface="Times New Roman"/>
              </a:rPr>
              <a:t>  'DNA sequencing'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 </a:t>
            </a:r>
            <a:r>
              <a:rPr lang="en-US" sz="1600" b="1" dirty="0" smtClean="0">
                <a:ea typeface="Times New Roman"/>
                <a:cs typeface="Times New Roman"/>
              </a:rPr>
              <a:t>('service provider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a:t>
            </a:r>
            <a:r>
              <a:rPr lang="en-US" sz="1600" b="1" dirty="0" smtClean="0">
                <a:ea typeface="Times New Roman"/>
                <a:cs typeface="Times New Roman"/>
              </a:rPr>
              <a:t> ('service consumer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a:t>
            </a:r>
            <a:endParaRPr lang="en-US" sz="1600" dirty="0" smtClean="0">
              <a:ea typeface="Times New Roman"/>
              <a:cs typeface="Times New Roman"/>
            </a:endParaRPr>
          </a:p>
        </p:txBody>
      </p:sp>
      <p:pic>
        <p:nvPicPr>
          <p:cNvPr id="28" name="Picture 27" descr="OBI Services Models - data analysis service2.jpg"/>
          <p:cNvPicPr>
            <a:picLocks noChangeAspect="1"/>
          </p:cNvPicPr>
          <p:nvPr/>
        </p:nvPicPr>
        <p:blipFill>
          <a:blip r:embed="rId3"/>
          <a:srcRect t="58327"/>
          <a:stretch>
            <a:fillRect/>
          </a:stretch>
        </p:blipFill>
        <p:spPr>
          <a:xfrm>
            <a:off x="2606377" y="4615506"/>
            <a:ext cx="3144564" cy="18677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 name="Picture 16" descr="OBI Services Models - DNA seq service2.jpg"/>
          <p:cNvPicPr>
            <a:picLocks noChangeAspect="1"/>
          </p:cNvPicPr>
          <p:nvPr/>
        </p:nvPicPr>
        <p:blipFill>
          <a:blip r:embed="rId2"/>
          <a:srcRect r="24985" b="59735"/>
          <a:stretch>
            <a:fillRect/>
          </a:stretch>
        </p:blipFill>
        <p:spPr>
          <a:xfrm>
            <a:off x="2542877" y="2117900"/>
            <a:ext cx="2359323" cy="1676860"/>
          </a:xfrm>
          <a:prstGeom prst="rect">
            <a:avLst/>
          </a:prstGeom>
        </p:spPr>
      </p:pic>
      <p:pic>
        <p:nvPicPr>
          <p:cNvPr id="11" name="Picture 10" descr="Untitled 11.jpg"/>
          <p:cNvPicPr>
            <a:picLocks noChangeAspect="1"/>
          </p:cNvPicPr>
          <p:nvPr/>
        </p:nvPicPr>
        <p:blipFill>
          <a:blip r:embed="rId3"/>
          <a:srcRect l="4018"/>
          <a:stretch>
            <a:fillRect/>
          </a:stretch>
        </p:blipFill>
        <p:spPr>
          <a:xfrm>
            <a:off x="4863592" y="2270759"/>
            <a:ext cx="3294161" cy="1999189"/>
          </a:xfrm>
          <a:prstGeom prst="rect">
            <a:avLst/>
          </a:prstGeom>
        </p:spPr>
      </p:pic>
      <p:pic>
        <p:nvPicPr>
          <p:cNvPr id="18" name="Picture 17" descr="OBI Services Models - DNA seq service2.jpg"/>
          <p:cNvPicPr>
            <a:picLocks noChangeAspect="1"/>
          </p:cNvPicPr>
          <p:nvPr/>
        </p:nvPicPr>
        <p:blipFill>
          <a:blip r:embed="rId2"/>
          <a:srcRect t="40265"/>
          <a:stretch>
            <a:fillRect/>
          </a:stretch>
        </p:blipFill>
        <p:spPr>
          <a:xfrm>
            <a:off x="2593677" y="3794760"/>
            <a:ext cx="3145140" cy="2487676"/>
          </a:xfrm>
          <a:prstGeom prst="rect">
            <a:avLst/>
          </a:prstGeom>
        </p:spPr>
      </p:pic>
      <p:sp>
        <p:nvSpPr>
          <p:cNvPr id="13" name="Title 1"/>
          <p:cNvSpPr txBox="1">
            <a:spLocks/>
          </p:cNvSpPr>
          <p:nvPr/>
        </p:nvSpPr>
        <p:spPr>
          <a:xfrm>
            <a:off x="457200" y="-4254"/>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Example : </a:t>
            </a:r>
            <a:r>
              <a:rPr kumimoji="0" lang="en-US" sz="3600" b="0" i="0" u="none" strike="noStrike" kern="1200" cap="none" spc="0" normalizeH="0" baseline="0" noProof="0" dirty="0" smtClean="0">
                <a:ln>
                  <a:noFill/>
                </a:ln>
                <a:solidFill>
                  <a:prstClr val="black"/>
                </a:solidFill>
                <a:effectLst/>
                <a:uLnTx/>
                <a:uFillTx/>
                <a:latin typeface="+mj-lt"/>
                <a:ea typeface="+mn-ea"/>
                <a:cs typeface="+mn-cs"/>
              </a:rPr>
              <a:t>‘DNA sequencing service’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Rectangle 13"/>
          <p:cNvSpPr/>
          <p:nvPr/>
        </p:nvSpPr>
        <p:spPr>
          <a:xfrm>
            <a:off x="310896" y="963168"/>
            <a:ext cx="8308848" cy="830997"/>
          </a:xfrm>
          <a:prstGeom prst="rect">
            <a:avLst/>
          </a:prstGeom>
        </p:spPr>
        <p:txBody>
          <a:bodyPr wrap="square">
            <a:spAutoFit/>
          </a:bodyPr>
          <a:lstStyle/>
          <a:p>
            <a:pPr marL="1768475" marR="0" indent="-1492250">
              <a:spcBef>
                <a:spcPts val="0"/>
              </a:spcBef>
              <a:spcAft>
                <a:spcPts val="0"/>
              </a:spcAft>
              <a:buNone/>
            </a:pPr>
            <a:r>
              <a:rPr lang="en-US" sz="1600" b="1" u="sng" dirty="0" smtClean="0">
                <a:ea typeface="Times New Roman"/>
                <a:cs typeface="Times New Roman"/>
              </a:rPr>
              <a:t>Class Definition:</a:t>
            </a:r>
            <a:r>
              <a:rPr lang="en-US" sz="1600" b="1" dirty="0" smtClean="0">
                <a:ea typeface="Times New Roman"/>
                <a:cs typeface="Times New Roman"/>
              </a:rPr>
              <a:t>  'DNA sequencing'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 </a:t>
            </a:r>
            <a:r>
              <a:rPr lang="en-US" sz="1600" b="1" dirty="0" smtClean="0">
                <a:ea typeface="Times New Roman"/>
                <a:cs typeface="Times New Roman"/>
              </a:rPr>
              <a:t>('service provider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 </a:t>
            </a:r>
            <a:r>
              <a:rPr lang="en-US" sz="1600" b="1" dirty="0" smtClean="0">
                <a:solidFill>
                  <a:srgbClr val="00B0F0"/>
                </a:solidFill>
                <a:ea typeface="Times New Roman"/>
                <a:cs typeface="Times New Roman"/>
              </a:rPr>
              <a:t>and</a:t>
            </a:r>
            <a:r>
              <a:rPr lang="en-US" sz="1600" b="1" dirty="0" smtClean="0">
                <a:ea typeface="Times New Roman"/>
                <a:cs typeface="Times New Roman"/>
              </a:rPr>
              <a:t> (realizes </a:t>
            </a:r>
            <a:r>
              <a:rPr lang="en-US" sz="1600" b="1" dirty="0" smtClean="0">
                <a:solidFill>
                  <a:srgbClr val="E600E6"/>
                </a:solidFill>
                <a:ea typeface="Times New Roman"/>
                <a:cs typeface="Times New Roman"/>
              </a:rPr>
              <a:t>some</a:t>
            </a:r>
            <a:r>
              <a:rPr lang="en-US" sz="1600" b="1" dirty="0" smtClean="0">
                <a:ea typeface="Times New Roman"/>
                <a:cs typeface="Times New Roman"/>
              </a:rPr>
              <a:t> ('service consumer role' </a:t>
            </a:r>
            <a:r>
              <a:rPr lang="en-US" sz="1600" b="1" dirty="0" smtClean="0">
                <a:solidFill>
                  <a:srgbClr val="00B0F0"/>
                </a:solidFill>
                <a:ea typeface="Times New Roman"/>
                <a:cs typeface="Times New Roman"/>
              </a:rPr>
              <a:t>and</a:t>
            </a:r>
            <a:r>
              <a:rPr lang="en-US" sz="1600" b="1" dirty="0" smtClean="0">
                <a:ea typeface="Times New Roman"/>
                <a:cs typeface="Times New Roman"/>
              </a:rPr>
              <a:t> ('inheres in' </a:t>
            </a:r>
            <a:r>
              <a:rPr lang="en-US" sz="1600" b="1" dirty="0" smtClean="0">
                <a:solidFill>
                  <a:srgbClr val="E600E6"/>
                </a:solidFill>
                <a:ea typeface="Times New Roman"/>
                <a:cs typeface="Times New Roman"/>
              </a:rPr>
              <a:t>some</a:t>
            </a:r>
            <a:r>
              <a:rPr lang="en-US" sz="1600" b="1" dirty="0" smtClean="0">
                <a:ea typeface="Times New Roman"/>
                <a:cs typeface="Times New Roman"/>
              </a:rPr>
              <a:t>  (organization </a:t>
            </a:r>
            <a:r>
              <a:rPr lang="en-US" sz="1600" b="1" dirty="0" smtClean="0">
                <a:solidFill>
                  <a:srgbClr val="00B0F0"/>
                </a:solidFill>
                <a:ea typeface="Times New Roman"/>
                <a:cs typeface="Times New Roman"/>
              </a:rPr>
              <a:t>or</a:t>
            </a:r>
            <a:r>
              <a:rPr lang="en-US" sz="1600" b="1" dirty="0" smtClean="0">
                <a:ea typeface="Times New Roman"/>
                <a:cs typeface="Times New Roman"/>
              </a:rPr>
              <a:t> 'Homo sapiens'))))</a:t>
            </a:r>
            <a:endParaRPr lang="en-US" sz="1600" dirty="0" smtClean="0">
              <a:ea typeface="Times New Roman"/>
              <a:cs typeface="Times New Roman"/>
            </a:endParaRPr>
          </a:p>
        </p:txBody>
      </p:sp>
      <p:sp>
        <p:nvSpPr>
          <p:cNvPr id="16" name="TextBox 15"/>
          <p:cNvSpPr txBox="1"/>
          <p:nvPr/>
        </p:nvSpPr>
        <p:spPr>
          <a:xfrm>
            <a:off x="6008624" y="1811020"/>
            <a:ext cx="1601144" cy="338554"/>
          </a:xfrm>
          <a:prstGeom prst="rect">
            <a:avLst/>
          </a:prstGeom>
          <a:noFill/>
        </p:spPr>
        <p:txBody>
          <a:bodyPr wrap="none" rtlCol="0">
            <a:spAutoFit/>
          </a:bodyPr>
          <a:lstStyle/>
          <a:p>
            <a:r>
              <a:rPr lang="en-US" sz="1600" u="sng" dirty="0" smtClean="0"/>
              <a:t>Inherited Axioms</a:t>
            </a:r>
            <a:endParaRPr lang="en-US" sz="1600" u="sng" dirty="0"/>
          </a:p>
        </p:txBody>
      </p:sp>
      <p:pic>
        <p:nvPicPr>
          <p:cNvPr id="19" name="Picture 18" descr="OBI Services Models - data analysis service2.jpg"/>
          <p:cNvPicPr>
            <a:picLocks noChangeAspect="1"/>
          </p:cNvPicPr>
          <p:nvPr/>
        </p:nvPicPr>
        <p:blipFill>
          <a:blip r:embed="rId4"/>
          <a:srcRect t="58327"/>
          <a:stretch>
            <a:fillRect/>
          </a:stretch>
        </p:blipFill>
        <p:spPr>
          <a:xfrm>
            <a:off x="2606377" y="4615506"/>
            <a:ext cx="3144564" cy="18677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3731</TotalTime>
  <Words>3158</Words>
  <Application>Microsoft Macintosh PowerPoint</Application>
  <PresentationFormat>On-screen Show (4:3)</PresentationFormat>
  <Paragraphs>332</Paragraphs>
  <Slides>19</Slides>
  <Notes>13</Notes>
  <HiddenSlides>0</HiddenSlides>
  <MMClips>0</MMClips>
  <ScaleCrop>false</ScaleCrop>
  <HeadingPairs>
    <vt:vector size="4" baseType="variant">
      <vt:variant>
        <vt:lpstr>Design Template</vt:lpstr>
      </vt:variant>
      <vt:variant>
        <vt:i4>1</vt:i4>
      </vt:variant>
      <vt:variant>
        <vt:lpstr>Slide Titles</vt:lpstr>
      </vt:variant>
      <vt:variant>
        <vt:i4>19</vt:i4>
      </vt:variant>
    </vt:vector>
  </HeadingPairs>
  <TitlesOfParts>
    <vt:vector size="20" baseType="lpstr">
      <vt:lpstr>Office Theme</vt:lpstr>
      <vt:lpstr>Services</vt:lpstr>
      <vt:lpstr>Slide 2</vt:lpstr>
      <vt:lpstr>eagle-i Requirements</vt:lpstr>
      <vt:lpstr>Status of Services in OBI</vt:lpstr>
      <vt:lpstr>Slide 5</vt:lpstr>
      <vt:lpstr>Design Patterns</vt:lpstr>
      <vt:lpstr>Design Patterns</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OHSU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eagle-i</dc:title>
  <dc:creator>Carlo Torniai</dc:creator>
  <cp:lastModifiedBy>Carlo Torniai</cp:lastModifiedBy>
  <cp:revision>80</cp:revision>
  <dcterms:created xsi:type="dcterms:W3CDTF">2011-03-23T21:36:13Z</dcterms:created>
  <dcterms:modified xsi:type="dcterms:W3CDTF">2011-03-23T21:39:18Z</dcterms:modified>
</cp:coreProperties>
</file>